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handoutMasterIdLst>
    <p:handoutMasterId r:id="rId27"/>
  </p:handoutMasterIdLst>
  <p:sldIdLst>
    <p:sldId id="259" r:id="rId3"/>
    <p:sldId id="269" r:id="rId4"/>
    <p:sldId id="26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64" r:id="rId15"/>
    <p:sldId id="262" r:id="rId16"/>
    <p:sldId id="281" r:id="rId17"/>
    <p:sldId id="282" r:id="rId18"/>
    <p:sldId id="283" r:id="rId19"/>
    <p:sldId id="263" r:id="rId20"/>
    <p:sldId id="265" r:id="rId21"/>
    <p:sldId id="284" r:id="rId22"/>
    <p:sldId id="285" r:id="rId23"/>
    <p:sldId id="286" r:id="rId24"/>
    <p:sldId id="287" r:id="rId25"/>
    <p:sldId id="288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3" autoAdjust="0"/>
    <p:restoredTop sz="98221" autoAdjust="0"/>
  </p:normalViewPr>
  <p:slideViewPr>
    <p:cSldViewPr snapToGrid="0">
      <p:cViewPr>
        <p:scale>
          <a:sx n="94" d="100"/>
          <a:sy n="94" d="100"/>
        </p:scale>
        <p:origin x="-1782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F3974-67C8-004A-8202-D4E396CDE429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4C984-4BDA-A44D-BC08-2A17937BFE4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84179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408007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63072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123571"/>
            <a:ext cx="7886700" cy="43513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87998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806913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806913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9659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4139296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486229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77307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33332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977472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2459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693418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867089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4060290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7986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847554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227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88463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15164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81147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817188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2133225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957137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2133225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957137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3328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83620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13371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43730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89899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142921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49919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23094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765422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12956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36562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69520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6117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207220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AF1FF-7FA5-4073-93F8-D625B6B27501}" type="datetimeFigureOut">
              <a:rPr lang="es-MX" smtClean="0"/>
              <a:pPr/>
              <a:t>11/10/2017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D0BDA-7706-4BDB-B9FB-0E575FD9433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81709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33BC7-CBFB-E147-A9B0-67733C31430F}" type="datetimeFigureOut">
              <a:rPr lang="es-ES" smtClean="0"/>
              <a:pPr/>
              <a:t>11/10/2017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7AA84-829B-904A-8A05-816164856B6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93865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davidnavarreteescobedo\Desktop\Investigacio&#769;n%202016\RNIU%202016\Macintosh%20HD:Users:davidnavarreteescobedo:Desktop:Investigacio&#769;n%202015:INVI%202015:Turismo%20y%20gentrificacio&#769;n%20en%20Me&#769;xico%2003012016.docx!OLE_LINK2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843280" y="2123440"/>
            <a:ext cx="7412331" cy="3842902"/>
          </a:xfrm>
          <a:prstGeom prst="rect">
            <a:avLst/>
          </a:prstGeom>
          <a:blipFill dpi="0" rotWithShape="1">
            <a:blip r:embed="rId2" cstate="print">
              <a:alphaModFix amt="52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blipFill dpi="0" rotWithShape="1">
                <a:blip r:embed="rId4">
                  <a:alphaModFix amt="11000"/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810000" y="411276"/>
            <a:ext cx="4535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Condiciones y efectos </a:t>
            </a:r>
            <a:r>
              <a:rPr lang="es-ES_tradnl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del </a:t>
            </a:r>
            <a:r>
              <a:rPr lang="es-ES_tradnl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turismo religioso y cultural en Centros Históricos Patrimonializados de ciudades medias. </a:t>
            </a:r>
            <a:endParaRPr lang="es-E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064224" y="6191430"/>
            <a:ext cx="5015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solidFill>
                  <a:srgbClr val="FFFF00"/>
                </a:solidFill>
              </a:rPr>
              <a:t>Dr. Navarrete </a:t>
            </a:r>
            <a:r>
              <a:rPr lang="es-MX" b="1" dirty="0">
                <a:solidFill>
                  <a:srgbClr val="FFFF00"/>
                </a:solidFill>
              </a:rPr>
              <a:t>Escobedo </a:t>
            </a:r>
            <a:r>
              <a:rPr lang="es-MX" b="1" dirty="0" smtClean="0">
                <a:solidFill>
                  <a:srgbClr val="FFFF00"/>
                </a:solidFill>
              </a:rPr>
              <a:t>David</a:t>
            </a:r>
          </a:p>
          <a:p>
            <a:pPr algn="ctr"/>
            <a:r>
              <a:rPr lang="es-MX" b="1" dirty="0" smtClean="0">
                <a:solidFill>
                  <a:srgbClr val="FFFF00"/>
                </a:solidFill>
              </a:rPr>
              <a:t>Universidad de Guanajuato 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21" y="4966867"/>
            <a:ext cx="822979" cy="958943"/>
          </a:xfrm>
          <a:prstGeom prst="rect">
            <a:avLst/>
          </a:prstGeom>
        </p:spPr>
      </p:pic>
      <p:pic>
        <p:nvPicPr>
          <p:cNvPr id="53250" name="Picture 2" descr="http://www.red-centros-hist.unam.mx/images/red-tematica-chmex-logo-web-berenjena-28.jpg?crc=41802761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"/>
            <a:ext cx="3235284" cy="2123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4515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5" y="349366"/>
            <a:ext cx="8447965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II. Las transformaciones </a:t>
            </a:r>
            <a:r>
              <a:rPr lang="es-ES" sz="2400" b="1" dirty="0">
                <a:latin typeface="Times New Roman"/>
                <a:cs typeface="Times New Roman"/>
              </a:rPr>
              <a:t>derivadas de la tematización turística de los centros </a:t>
            </a:r>
            <a:r>
              <a:rPr lang="es-ES" sz="2400" b="1" dirty="0" smtClean="0">
                <a:latin typeface="Times New Roman"/>
                <a:cs typeface="Times New Roman"/>
              </a:rPr>
              <a:t>históricos. </a:t>
            </a:r>
          </a:p>
          <a:p>
            <a:endParaRPr lang="es-ES" sz="2400" dirty="0">
              <a:latin typeface="Times New Roman"/>
              <a:cs typeface="Times New Roman"/>
            </a:endParaRPr>
          </a:p>
          <a:p>
            <a:pPr algn="just"/>
            <a:r>
              <a:rPr lang="es-ES_tradnl" sz="2000" dirty="0" smtClean="0">
                <a:latin typeface="Times New Roman"/>
                <a:cs typeface="Times New Roman"/>
              </a:rPr>
              <a:t>En síntesis: </a:t>
            </a:r>
          </a:p>
          <a:p>
            <a:pPr algn="just"/>
            <a:endParaRPr lang="es-ES_tradnl" sz="2000" dirty="0" smtClean="0">
              <a:latin typeface="Times New Roman"/>
              <a:cs typeface="Times New Roman"/>
            </a:endParaRPr>
          </a:p>
          <a:p>
            <a:pPr algn="just"/>
            <a:endParaRPr lang="es-ES_tradnl" sz="2000" dirty="0">
              <a:latin typeface="Times New Roman"/>
              <a:cs typeface="Times New Roman"/>
            </a:endParaRPr>
          </a:p>
          <a:p>
            <a:pPr algn="just"/>
            <a:r>
              <a:rPr lang="es-ES_tradnl" sz="2000" dirty="0" smtClean="0">
                <a:latin typeface="Times New Roman"/>
                <a:cs typeface="Times New Roman"/>
              </a:rPr>
              <a:t>El </a:t>
            </a:r>
            <a:r>
              <a:rPr lang="es-ES_tradnl" sz="2000" b="1" dirty="0" smtClean="0">
                <a:latin typeface="Times New Roman"/>
                <a:cs typeface="Times New Roman"/>
              </a:rPr>
              <a:t>turismo</a:t>
            </a:r>
            <a:r>
              <a:rPr lang="es-ES_tradnl" sz="2000" dirty="0" smtClean="0">
                <a:latin typeface="Times New Roman"/>
                <a:cs typeface="Times New Roman"/>
              </a:rPr>
              <a:t> emerge en los </a:t>
            </a:r>
            <a:r>
              <a:rPr lang="es-ES_tradnl" sz="2000" b="1" dirty="0" smtClean="0">
                <a:latin typeface="Times New Roman"/>
                <a:cs typeface="Times New Roman"/>
              </a:rPr>
              <a:t>centros históricos </a:t>
            </a:r>
            <a:r>
              <a:rPr lang="es-ES_tradnl" sz="2000" dirty="0" smtClean="0">
                <a:latin typeface="Times New Roman"/>
                <a:cs typeface="Times New Roman"/>
              </a:rPr>
              <a:t>a través de la </a:t>
            </a:r>
            <a:r>
              <a:rPr lang="es-ES_tradnl" sz="2000" b="1" dirty="0">
                <a:latin typeface="Times New Roman"/>
                <a:cs typeface="Times New Roman"/>
              </a:rPr>
              <a:t>puesta </a:t>
            </a:r>
            <a:r>
              <a:rPr lang="es-ES_tradnl" sz="2000" b="1" dirty="0" smtClean="0">
                <a:latin typeface="Times New Roman"/>
                <a:cs typeface="Times New Roman"/>
              </a:rPr>
              <a:t>al servicio </a:t>
            </a:r>
            <a:r>
              <a:rPr lang="es-ES_tradnl" sz="2000" dirty="0" smtClean="0">
                <a:latin typeface="Times New Roman"/>
                <a:cs typeface="Times New Roman"/>
              </a:rPr>
              <a:t>prioritaria </a:t>
            </a:r>
            <a:r>
              <a:rPr lang="es-ES_tradnl" sz="2000" dirty="0">
                <a:latin typeface="Times New Roman"/>
                <a:cs typeface="Times New Roman"/>
              </a:rPr>
              <a:t>y a veces </a:t>
            </a:r>
            <a:r>
              <a:rPr lang="es-ES_tradnl" sz="2000" dirty="0" smtClean="0">
                <a:latin typeface="Times New Roman"/>
                <a:cs typeface="Times New Roman"/>
              </a:rPr>
              <a:t>exclusiva a </a:t>
            </a:r>
            <a:r>
              <a:rPr lang="es-ES_tradnl" sz="2000" dirty="0">
                <a:latin typeface="Times New Roman"/>
                <a:cs typeface="Times New Roman"/>
              </a:rPr>
              <a:t>los turistas</a:t>
            </a:r>
            <a:r>
              <a:rPr lang="es-ES_tradnl" sz="2000" dirty="0" smtClean="0">
                <a:latin typeface="Times New Roman"/>
                <a:cs typeface="Times New Roman"/>
              </a:rPr>
              <a:t>, de </a:t>
            </a:r>
            <a:r>
              <a:rPr lang="es-ES_tradnl" sz="2000" b="1" dirty="0">
                <a:latin typeface="Times New Roman"/>
                <a:cs typeface="Times New Roman"/>
              </a:rPr>
              <a:t>los recursos materiales e inmateriales</a:t>
            </a:r>
            <a:r>
              <a:rPr lang="es-ES_tradnl" sz="2000" dirty="0">
                <a:latin typeface="Times New Roman"/>
                <a:cs typeface="Times New Roman"/>
              </a:rPr>
              <a:t> </a:t>
            </a:r>
            <a:r>
              <a:rPr lang="es-ES_tradnl" sz="2000" dirty="0" smtClean="0">
                <a:latin typeface="Times New Roman"/>
                <a:cs typeface="Times New Roman"/>
              </a:rPr>
              <a:t>de </a:t>
            </a:r>
            <a:r>
              <a:rPr lang="es-ES_tradnl" sz="2000" dirty="0">
                <a:latin typeface="Times New Roman"/>
                <a:cs typeface="Times New Roman"/>
              </a:rPr>
              <a:t>una </a:t>
            </a:r>
            <a:r>
              <a:rPr lang="es-ES_tradnl" sz="2000" dirty="0" smtClean="0">
                <a:latin typeface="Times New Roman"/>
                <a:cs typeface="Times New Roman"/>
              </a:rPr>
              <a:t>sociedad/ciudad receptora. Esa introducción puede generar según el grado de tematización, de banalización y de masificación, una forma </a:t>
            </a:r>
            <a:r>
              <a:rPr lang="es-ES_tradnl" sz="2000" dirty="0">
                <a:latin typeface="Times New Roman"/>
                <a:cs typeface="Times New Roman"/>
              </a:rPr>
              <a:t>de </a:t>
            </a:r>
            <a:r>
              <a:rPr lang="es-ES_tradnl" sz="2000" b="1" dirty="0">
                <a:latin typeface="Times New Roman"/>
                <a:cs typeface="Times New Roman"/>
              </a:rPr>
              <a:t>exclusión </a:t>
            </a:r>
            <a:r>
              <a:rPr lang="es-ES_tradnl" sz="2000" b="1" dirty="0" smtClean="0">
                <a:latin typeface="Times New Roman"/>
                <a:cs typeface="Times New Roman"/>
              </a:rPr>
              <a:t>socio-espacial </a:t>
            </a:r>
            <a:r>
              <a:rPr lang="es-ES_tradnl" sz="2000" dirty="0">
                <a:latin typeface="Times New Roman"/>
                <a:cs typeface="Times New Roman"/>
              </a:rPr>
              <a:t>basada en la capacidad de </a:t>
            </a:r>
            <a:r>
              <a:rPr lang="es-ES_tradnl" sz="2000" b="1" dirty="0" smtClean="0">
                <a:latin typeface="Times New Roman"/>
                <a:cs typeface="Times New Roman"/>
              </a:rPr>
              <a:t>consumo</a:t>
            </a:r>
            <a:r>
              <a:rPr lang="es-ES_tradnl" sz="2000" dirty="0" smtClean="0">
                <a:latin typeface="Times New Roman"/>
                <a:cs typeface="Times New Roman"/>
              </a:rPr>
              <a:t> y en </a:t>
            </a:r>
            <a:r>
              <a:rPr lang="es-ES_tradnl" sz="2000" dirty="0">
                <a:latin typeface="Times New Roman"/>
                <a:cs typeface="Times New Roman"/>
              </a:rPr>
              <a:t>la implantación de </a:t>
            </a:r>
            <a:r>
              <a:rPr lang="es-ES_tradnl" sz="2000" b="1" dirty="0">
                <a:latin typeface="Times New Roman"/>
                <a:cs typeface="Times New Roman"/>
              </a:rPr>
              <a:t>nuevos usos </a:t>
            </a:r>
            <a:r>
              <a:rPr lang="es-ES_tradnl" sz="2000" dirty="0">
                <a:latin typeface="Times New Roman"/>
                <a:cs typeface="Times New Roman"/>
              </a:rPr>
              <a:t>y </a:t>
            </a:r>
            <a:r>
              <a:rPr lang="es-ES_tradnl" sz="2000" b="1" dirty="0">
                <a:latin typeface="Times New Roman"/>
                <a:cs typeface="Times New Roman"/>
              </a:rPr>
              <a:t>tipologías arquitectónicas</a:t>
            </a:r>
            <a:r>
              <a:rPr lang="es-ES_tradnl" sz="2000" dirty="0">
                <a:latin typeface="Times New Roman"/>
                <a:cs typeface="Times New Roman"/>
              </a:rPr>
              <a:t>, </a:t>
            </a:r>
            <a:r>
              <a:rPr lang="es-ES_tradnl" sz="2000" i="1" dirty="0">
                <a:latin typeface="Times New Roman"/>
                <a:cs typeface="Times New Roman"/>
              </a:rPr>
              <a:t>ad hoc</a:t>
            </a:r>
            <a:r>
              <a:rPr lang="es-ES_tradnl" sz="2000" dirty="0">
                <a:latin typeface="Times New Roman"/>
                <a:cs typeface="Times New Roman"/>
              </a:rPr>
              <a:t> a los intereses de las clases superiores sean habitantes o visitantes. </a:t>
            </a:r>
            <a:endParaRPr lang="es-MX" sz="2000" dirty="0" smtClean="0">
              <a:latin typeface="Times New Roman"/>
              <a:cs typeface="Times New Roman"/>
            </a:endParaRP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9492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6" y="160227"/>
            <a:ext cx="84146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III. Estudio de caso: comparativa de dos centros históricos patrimoniales. </a:t>
            </a:r>
          </a:p>
          <a:p>
            <a:endParaRPr lang="es-ES" sz="2000" dirty="0">
              <a:latin typeface="Times New Roman"/>
              <a:cs typeface="Times New Roman"/>
            </a:endParaRPr>
          </a:p>
          <a:p>
            <a:r>
              <a:rPr lang="es-ES" sz="2000" u="sng" dirty="0" smtClean="0">
                <a:latin typeface="Times New Roman"/>
                <a:cs typeface="Times New Roman"/>
              </a:rPr>
              <a:t>Guanajuato</a:t>
            </a:r>
            <a:r>
              <a:rPr lang="es-ES" sz="2000" dirty="0" smtClean="0">
                <a:latin typeface="Times New Roman"/>
                <a:cs typeface="Times New Roman"/>
              </a:rPr>
              <a:t> 				</a:t>
            </a:r>
            <a:r>
              <a:rPr lang="es-ES" sz="2000" u="sng" dirty="0" smtClean="0">
                <a:latin typeface="Times New Roman"/>
                <a:cs typeface="Times New Roman"/>
              </a:rPr>
              <a:t>San Miguel de Allende</a:t>
            </a:r>
          </a:p>
          <a:p>
            <a:endParaRPr lang="es-ES" sz="2400" dirty="0">
              <a:latin typeface="Times New Roman"/>
              <a:cs typeface="Times New Roman"/>
            </a:endParaRP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74753" y="1337364"/>
            <a:ext cx="3686832" cy="579235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None/>
            </a:pPr>
            <a:endParaRPr lang="es-ES" sz="1600" b="1" dirty="0" smtClean="0"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Centro Histórico predomina el uso habitacional pero que apunta a una tematización turística.</a:t>
            </a: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endParaRPr lang="es-ES" sz="1600" dirty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Declaratoria de la UNESCO en 1988, marketing turístico “Destino cultural de México” y Festival Internacional Cervantino. Circuito religioso-Cristo Rey y Virgen Santa Fe. </a:t>
            </a:r>
          </a:p>
          <a:p>
            <a:pPr marL="0" indent="0" algn="just">
              <a:spcAft>
                <a:spcPts val="1200"/>
              </a:spcAft>
              <a:buFont typeface="Arial" pitchFamily="34" charset="0"/>
              <a:buNone/>
            </a:pP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 </a:t>
            </a: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sz="1600" dirty="0">
                <a:solidFill>
                  <a:srgbClr val="292934"/>
                </a:solidFill>
                <a:latin typeface="Times New Roman"/>
                <a:cs typeface="Times New Roman"/>
              </a:rPr>
              <a:t>P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rogramas de renovación de espacios urbanos y “rescate” patrimonial desarticulados</a:t>
            </a:r>
            <a:r>
              <a:rPr lang="es-ES" sz="1600" dirty="0">
                <a:solidFill>
                  <a:srgbClr val="292934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financiados por el Estado. Planes parciales y planes generales. </a:t>
            </a:r>
            <a:r>
              <a:rPr lang="es-ES" sz="1600" dirty="0" err="1" smtClean="0">
                <a:solidFill>
                  <a:srgbClr val="292934"/>
                </a:solidFill>
                <a:latin typeface="Times New Roman"/>
                <a:cs typeface="Times New Roman"/>
              </a:rPr>
              <a:t>Sectur-Gto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. </a:t>
            </a:r>
            <a:endParaRPr lang="es-ES" sz="1600" dirty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endParaRPr lang="es-ES" sz="1600" dirty="0" smtClean="0"/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endParaRPr lang="es-ES" sz="1600" dirty="0" smtClean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4815760" y="1368948"/>
            <a:ext cx="3642526" cy="529991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itchFamily="34" charset="0"/>
              <a:buNone/>
            </a:pPr>
            <a:endParaRPr lang="es-ES" sz="1600" b="1" dirty="0" smtClean="0"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Centro Histórico predomina el uso habitacional (población extranjera) y tematización turística.</a:t>
            </a: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endParaRPr lang="es-ES" sz="1600" dirty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Declaratoria de la UNESCO en 2008, marketing turístico “La mejor ciudad para visitar 2017” y Turismo de ocio y “romántico”. Circuito religioso </a:t>
            </a:r>
            <a:r>
              <a:rPr lang="es-ES" sz="1600" dirty="0" err="1" smtClean="0">
                <a:solidFill>
                  <a:srgbClr val="292934"/>
                </a:solidFill>
                <a:latin typeface="Times New Roman"/>
                <a:cs typeface="Times New Roman"/>
              </a:rPr>
              <a:t>Atotonílco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-Parroquia. </a:t>
            </a:r>
          </a:p>
          <a:p>
            <a:pPr marL="0" indent="0" algn="just">
              <a:spcAft>
                <a:spcPts val="1200"/>
              </a:spcAft>
              <a:buFont typeface="Arial" pitchFamily="34" charset="0"/>
              <a:buNone/>
            </a:pP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 </a:t>
            </a: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sz="1600" dirty="0">
                <a:solidFill>
                  <a:srgbClr val="292934"/>
                </a:solidFill>
                <a:latin typeface="Times New Roman"/>
                <a:cs typeface="Times New Roman"/>
              </a:rPr>
              <a:t>P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rogramas de “rescate” patrimonial financiados mayoritariamente por particulares. </a:t>
            </a:r>
            <a:r>
              <a:rPr lang="es-ES" sz="1600" dirty="0" err="1" smtClean="0">
                <a:solidFill>
                  <a:srgbClr val="292934"/>
                </a:solidFill>
                <a:latin typeface="Times New Roman"/>
                <a:cs typeface="Times New Roman"/>
              </a:rPr>
              <a:t>Sectur-Gto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.</a:t>
            </a:r>
            <a:endParaRPr lang="es-ES" sz="1600" dirty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endParaRPr lang="es-ES" sz="1600" dirty="0" smtClean="0"/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160299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6" y="160227"/>
            <a:ext cx="841462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III. Estudio de caso: comparativa de dos centros históricos patrimoniales. </a:t>
            </a:r>
          </a:p>
          <a:p>
            <a:endParaRPr lang="es-ES" sz="2000" dirty="0">
              <a:latin typeface="Times New Roman"/>
              <a:cs typeface="Times New Roman"/>
            </a:endParaRPr>
          </a:p>
          <a:p>
            <a:endParaRPr lang="es-ES" sz="2400" dirty="0">
              <a:latin typeface="Times New Roman"/>
              <a:cs typeface="Times New Roman"/>
            </a:endParaRP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263360" y="1075006"/>
            <a:ext cx="7059948" cy="4301964"/>
          </a:xfrm>
        </p:spPr>
        <p:txBody>
          <a:bodyPr numCol="2">
            <a:normAutofit/>
          </a:bodyPr>
          <a:lstStyle/>
          <a:p>
            <a:pPr>
              <a:defRPr/>
            </a:pPr>
            <a:r>
              <a:rPr lang="es-E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METODOS</a:t>
            </a:r>
          </a:p>
          <a:p>
            <a:pPr marL="0" indent="0">
              <a:buNone/>
              <a:defRPr/>
            </a:pPr>
            <a:r>
              <a:rPr lang="es-E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Investigación descriptiva</a:t>
            </a:r>
          </a:p>
          <a:p>
            <a:pPr marL="0" lvl="0" indent="0" eaLnBrk="1" hangingPunct="1">
              <a:buNone/>
              <a:defRPr/>
            </a:pPr>
            <a:endParaRPr lang="es-ES" sz="20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0" lvl="0" indent="0">
              <a:buNone/>
              <a:defRPr/>
            </a:pPr>
            <a:r>
              <a:rPr lang="es-E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Delimitación espacial  </a:t>
            </a:r>
          </a:p>
          <a:p>
            <a:pPr marL="0" lvl="0" indent="0">
              <a:buNone/>
              <a:defRPr/>
            </a:pPr>
            <a:r>
              <a:rPr lang="es-E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Centro Histórico Guanajuato</a:t>
            </a:r>
          </a:p>
          <a:p>
            <a:pPr marL="0" lvl="0" indent="0">
              <a:buNone/>
              <a:defRPr/>
            </a:pPr>
            <a:endParaRPr lang="es-ES"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0" lvl="0" indent="0">
              <a:buNone/>
              <a:defRPr/>
            </a:pPr>
            <a:r>
              <a:rPr lang="es-E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Centro Histórico San Miguel de Allende</a:t>
            </a:r>
          </a:p>
          <a:p>
            <a:pPr marL="0" lvl="0" indent="0">
              <a:buNone/>
              <a:defRPr/>
            </a:pPr>
            <a:endParaRPr lang="es-ES"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buFont typeface="Wingdings" charset="2"/>
              <a:buChar char="§"/>
              <a:defRPr/>
            </a:pPr>
            <a:r>
              <a:rPr lang="es-E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Escala arquitectónica </a:t>
            </a:r>
            <a:endParaRPr lang="es-ES"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buFont typeface="Wingdings" charset="2"/>
              <a:buChar char="§"/>
              <a:defRPr/>
            </a:pPr>
            <a:r>
              <a:rPr lang="es-E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Escala urbana </a:t>
            </a:r>
          </a:p>
          <a:p>
            <a:pPr marL="0" lvl="0" indent="0">
              <a:buNone/>
              <a:defRPr/>
            </a:pPr>
            <a:endParaRPr lang="es-ES" sz="2000" b="1" dirty="0" smtClean="0">
              <a:solidFill>
                <a:prstClr val="black"/>
              </a:solidFill>
            </a:endParaRPr>
          </a:p>
          <a:p>
            <a:pPr marL="0" lvl="0" indent="0">
              <a:buNone/>
              <a:defRPr/>
            </a:pPr>
            <a:endParaRPr lang="es-ES" sz="2000" b="1" dirty="0" smtClean="0">
              <a:solidFill>
                <a:prstClr val="black"/>
              </a:solidFill>
            </a:endParaRPr>
          </a:p>
          <a:p>
            <a:pPr lvl="0"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defRPr/>
            </a:pPr>
            <a:endParaRPr lang="es-MX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  <a:defRPr/>
            </a:pPr>
            <a:endParaRPr lang="es-MX" sz="2000" dirty="0">
              <a:solidFill>
                <a:prstClr val="black"/>
              </a:solidFill>
            </a:endParaRPr>
          </a:p>
          <a:p>
            <a:pPr marL="0" lvl="0" indent="0">
              <a:buNone/>
              <a:defRPr/>
            </a:pPr>
            <a:endParaRPr lang="es-MX" sz="2000" dirty="0">
              <a:solidFill>
                <a:prstClr val="black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endParaRPr lang="es-MX" dirty="0" smtClean="0"/>
          </a:p>
        </p:txBody>
      </p:sp>
      <p:sp>
        <p:nvSpPr>
          <p:cNvPr id="9" name="CuadroTexto 8"/>
          <p:cNvSpPr txBox="1"/>
          <p:nvPr/>
        </p:nvSpPr>
        <p:spPr>
          <a:xfrm>
            <a:off x="4295540" y="1153886"/>
            <a:ext cx="441946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b="1" dirty="0">
                <a:solidFill>
                  <a:prstClr val="black"/>
                </a:solidFill>
                <a:latin typeface="Times New Roman"/>
                <a:cs typeface="Times New Roman"/>
              </a:rPr>
              <a:t>Materiales</a:t>
            </a:r>
          </a:p>
          <a:p>
            <a:pPr lvl="0">
              <a:defRPr/>
            </a:pPr>
            <a:endParaRPr lang="es-ES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es-ES" dirty="0" smtClean="0">
                <a:solidFill>
                  <a:prstClr val="black"/>
                </a:solidFill>
                <a:latin typeface="Times New Roman"/>
                <a:cs typeface="Times New Roman"/>
              </a:rPr>
              <a:t>Análisis </a:t>
            </a:r>
            <a:r>
              <a:rPr lang="es-ES" dirty="0">
                <a:solidFill>
                  <a:prstClr val="black"/>
                </a:solidFill>
                <a:latin typeface="Times New Roman"/>
                <a:cs typeface="Times New Roman"/>
              </a:rPr>
              <a:t>de documentos oficiales de planificación urbana y turística </a:t>
            </a:r>
            <a:r>
              <a:rPr lang="es-ES" dirty="0" smtClean="0">
                <a:solidFill>
                  <a:prstClr val="black"/>
                </a:solidFill>
                <a:latin typeface="Times New Roman"/>
                <a:cs typeface="Times New Roman"/>
              </a:rPr>
              <a:t>(Secretaría de Desarrollo Urbano, INAH, Sectur, Sectur Guanajuato, DNUE, INEGI, Cámaras de Turismo)</a:t>
            </a:r>
          </a:p>
          <a:p>
            <a:pPr lvl="0">
              <a:defRPr/>
            </a:pPr>
            <a:endParaRPr lang="es-E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es-E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Indicadores </a:t>
            </a:r>
          </a:p>
          <a:p>
            <a:pPr lvl="0">
              <a:defRPr/>
            </a:pPr>
            <a:endParaRPr lang="es-E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es-ES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Análisis </a:t>
            </a:r>
            <a:r>
              <a:rPr lang="es-ES" u="sng" dirty="0">
                <a:solidFill>
                  <a:prstClr val="black"/>
                </a:solidFill>
                <a:latin typeface="Times New Roman"/>
                <a:cs typeface="Times New Roman"/>
              </a:rPr>
              <a:t>cualitativo de los </a:t>
            </a:r>
            <a:r>
              <a:rPr lang="es-ES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proyectos arquitectónicos vinculados con el turismo y el </a:t>
            </a:r>
            <a:r>
              <a:rPr lang="es-ES" b="1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patrimonio</a:t>
            </a:r>
            <a:r>
              <a:rPr lang="es-ES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 (</a:t>
            </a:r>
            <a:r>
              <a:rPr lang="es-ES" b="1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Hotelería de lujo</a:t>
            </a:r>
            <a:r>
              <a:rPr lang="es-ES" u="sng" dirty="0" smtClean="0">
                <a:solidFill>
                  <a:prstClr val="black"/>
                </a:solidFill>
                <a:latin typeface="Times New Roman"/>
                <a:cs typeface="Times New Roman"/>
              </a:rPr>
              <a:t>) </a:t>
            </a:r>
          </a:p>
          <a:p>
            <a:pPr lvl="0">
              <a:defRPr/>
            </a:pPr>
            <a:endParaRPr lang="es-E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es-ES" dirty="0" smtClean="0">
                <a:solidFill>
                  <a:prstClr val="black"/>
                </a:solidFill>
                <a:latin typeface="Times New Roman"/>
                <a:cs typeface="Times New Roman"/>
              </a:rPr>
              <a:t>Análisis cualitativo del espacio urbano. </a:t>
            </a:r>
            <a:endParaRPr lang="es-E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98809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8342" y="626078"/>
            <a:ext cx="81843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b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Referentes comparativos urbano-arquitectónicos</a:t>
            </a:r>
            <a:endParaRPr lang="es-ES" sz="30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4758567"/>
              </p:ext>
            </p:extLst>
          </p:nvPr>
        </p:nvGraphicFramePr>
        <p:xfrm>
          <a:off x="345212" y="1592653"/>
          <a:ext cx="8426552" cy="1644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177"/>
                <a:gridCol w="1214651"/>
                <a:gridCol w="1392072"/>
                <a:gridCol w="1009934"/>
                <a:gridCol w="1201003"/>
                <a:gridCol w="1037230"/>
                <a:gridCol w="1415485"/>
              </a:tblGrid>
              <a:tr h="902525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Ciudad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Superficie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Centro Histórico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Nº total edificios catalogados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Nº total  hoteles </a:t>
                      </a:r>
                      <a:endParaRPr lang="es-ES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Nº hoteles edificios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catalogados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Nº visitantes turistas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Nº boutiques o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tiendas de arte</a:t>
                      </a:r>
                      <a:endParaRPr lang="es-ES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GTO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2.22 km2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556</a:t>
                      </a:r>
                      <a:r>
                        <a:rPr lang="es-ES" sz="1600" b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747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15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936 003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37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SMA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1.60 km2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260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294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6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505 272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Times New Roman"/>
                          <a:cs typeface="Times New Roman"/>
                        </a:rPr>
                        <a:t>53</a:t>
                      </a:r>
                      <a:endParaRPr lang="es-E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442" y="3826572"/>
            <a:ext cx="3287750" cy="218840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8184" y="3856535"/>
            <a:ext cx="3641169" cy="2166595"/>
          </a:xfrm>
          <a:prstGeom prst="rect">
            <a:avLst/>
          </a:prstGeom>
        </p:spPr>
      </p:pic>
      <p:sp>
        <p:nvSpPr>
          <p:cNvPr id="11" name="10 Flecha izquierda y derecha"/>
          <p:cNvSpPr/>
          <p:nvPr/>
        </p:nvSpPr>
        <p:spPr>
          <a:xfrm>
            <a:off x="4014894" y="4825060"/>
            <a:ext cx="605642" cy="225631"/>
          </a:xfrm>
          <a:prstGeom prst="left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026329" y="3262243"/>
            <a:ext cx="3725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SECTUR, datos estadísticos del 2015, DNUE INEGI 2015</a:t>
            </a:r>
            <a:endParaRPr lang="es-ES" sz="1200" dirty="0"/>
          </a:p>
        </p:txBody>
      </p:sp>
      <p:sp>
        <p:nvSpPr>
          <p:cNvPr id="2" name="Flecha izquierda 1"/>
          <p:cNvSpPr/>
          <p:nvPr/>
        </p:nvSpPr>
        <p:spPr>
          <a:xfrm>
            <a:off x="8485308" y="2972194"/>
            <a:ext cx="496553" cy="1621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02337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EEA07A37-173B-418D-A024-215FD5DCA748}"/>
              </a:ext>
            </a:extLst>
          </p:cNvPr>
          <p:cNvSpPr txBox="1">
            <a:spLocks/>
          </p:cNvSpPr>
          <p:nvPr/>
        </p:nvSpPr>
        <p:spPr>
          <a:xfrm>
            <a:off x="321698" y="855503"/>
            <a:ext cx="8934142" cy="987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INSTRUMENTO DE ANÁLISIS DE LOS EDIFICIOS PATRIMONIALES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5392849"/>
              </p:ext>
            </p:extLst>
          </p:nvPr>
        </p:nvGraphicFramePr>
        <p:xfrm>
          <a:off x="851645" y="1843456"/>
          <a:ext cx="7440709" cy="362665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955278"/>
                <a:gridCol w="3003894"/>
                <a:gridCol w="2481537"/>
              </a:tblGrid>
              <a:tr h="37215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Contenido de observación arquitectónica</a:t>
                      </a:r>
                      <a:endParaRPr lang="es-ES" sz="1400" b="1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73025" marR="73025" marT="18415" marB="18415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6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Características</a:t>
                      </a:r>
                      <a:endParaRPr lang="es-E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Indicadores</a:t>
                      </a:r>
                      <a:endParaRPr lang="es-E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Evacuación</a:t>
                      </a:r>
                      <a:endParaRPr lang="es-E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</a:tr>
              <a:tr h="736335">
                <a:tc>
                  <a:txBody>
                    <a:bodyPr/>
                    <a:lstStyle/>
                    <a:p>
                      <a:pPr marL="2743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Aspectos estructurales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Fachadas</a:t>
                      </a:r>
                      <a:r>
                        <a:rPr lang="es-ES" sz="1400" dirty="0">
                          <a:effectLst/>
                        </a:rPr>
                        <a:t>, muros, espesores de </a:t>
                      </a:r>
                      <a:r>
                        <a:rPr lang="es-ES" sz="1400" dirty="0" smtClean="0">
                          <a:effectLst/>
                        </a:rPr>
                        <a:t>muro,</a:t>
                      </a:r>
                      <a:r>
                        <a:rPr lang="es-ES" sz="1400" baseline="0" dirty="0" smtClean="0">
                          <a:effectLst/>
                        </a:rPr>
                        <a:t> </a:t>
                      </a:r>
                      <a:r>
                        <a:rPr lang="es-ES" sz="1400" dirty="0" smtClean="0">
                          <a:effectLst/>
                        </a:rPr>
                        <a:t>entrepisos,</a:t>
                      </a:r>
                      <a:r>
                        <a:rPr lang="es-ES" sz="1400" baseline="0" dirty="0" smtClean="0">
                          <a:effectLst/>
                        </a:rPr>
                        <a:t> </a:t>
                      </a:r>
                      <a:r>
                        <a:rPr lang="es-ES" sz="1400" dirty="0" smtClean="0">
                          <a:effectLst/>
                        </a:rPr>
                        <a:t>cubiertas</a:t>
                      </a:r>
                      <a:r>
                        <a:rPr lang="es-ES" sz="1400" dirty="0">
                          <a:effectLst/>
                        </a:rPr>
                        <a:t>.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Estado </a:t>
                      </a:r>
                      <a:r>
                        <a:rPr lang="es-ES" sz="1400" dirty="0">
                          <a:effectLst/>
                        </a:rPr>
                        <a:t>de conservación.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Materiales </a:t>
                      </a:r>
                      <a:r>
                        <a:rPr lang="es-ES" sz="1400" dirty="0">
                          <a:effectLst/>
                        </a:rPr>
                        <a:t>de construcción.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Modificaciones </a:t>
                      </a:r>
                      <a:r>
                        <a:rPr lang="es-ES" sz="1400" dirty="0">
                          <a:effectLst/>
                        </a:rPr>
                        <a:t>a la tipología original. 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</a:tr>
              <a:tr h="765544">
                <a:tc>
                  <a:txBody>
                    <a:bodyPr/>
                    <a:lstStyle/>
                    <a:p>
                      <a:pPr marL="2743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Aspectos expresivos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Color </a:t>
                      </a:r>
                      <a:r>
                        <a:rPr lang="es-ES" sz="1400" dirty="0">
                          <a:effectLst/>
                        </a:rPr>
                        <a:t>de fachadas, colores interiores, </a:t>
                      </a:r>
                      <a:r>
                        <a:rPr lang="es-ES" sz="1400" dirty="0" smtClean="0">
                          <a:effectLst/>
                        </a:rPr>
                        <a:t> materiales </a:t>
                      </a:r>
                      <a:r>
                        <a:rPr lang="es-ES" sz="1400" dirty="0">
                          <a:effectLst/>
                        </a:rPr>
                        <a:t>de recubrimiento, ornamentación, estructuras adheridas(anuncios)  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Estado </a:t>
                      </a:r>
                      <a:r>
                        <a:rPr lang="es-ES" sz="1400" dirty="0">
                          <a:effectLst/>
                        </a:rPr>
                        <a:t>de conservación.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Materiales </a:t>
                      </a:r>
                      <a:r>
                        <a:rPr lang="es-ES" sz="1400" dirty="0">
                          <a:effectLst/>
                        </a:rPr>
                        <a:t>de construcción.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Modificaciones </a:t>
                      </a:r>
                      <a:r>
                        <a:rPr lang="es-ES" sz="1400" dirty="0">
                          <a:effectLst/>
                        </a:rPr>
                        <a:t>a la tipología original.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</a:tr>
              <a:tr h="499731">
                <a:tc>
                  <a:txBody>
                    <a:bodyPr/>
                    <a:lstStyle/>
                    <a:p>
                      <a:pPr marL="2743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Aspectos funcionales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Extensiones</a:t>
                      </a:r>
                      <a:r>
                        <a:rPr lang="es-ES" sz="1400" dirty="0">
                          <a:effectLst/>
                        </a:rPr>
                        <a:t>, remodelaciones e instalaciones especiales. 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Modificaciones </a:t>
                      </a:r>
                      <a:r>
                        <a:rPr lang="es-ES" sz="1400" dirty="0">
                          <a:effectLst/>
                        </a:rPr>
                        <a:t>a la tipología </a:t>
                      </a:r>
                      <a:r>
                        <a:rPr lang="es-ES" sz="1400" dirty="0" smtClean="0">
                          <a:effectLst/>
                        </a:rPr>
                        <a:t> original</a:t>
                      </a:r>
                      <a:r>
                        <a:rPr lang="es-ES" sz="1400" dirty="0">
                          <a:effectLst/>
                        </a:rPr>
                        <a:t>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Adaptaciones </a:t>
                      </a:r>
                      <a:r>
                        <a:rPr lang="es-ES" sz="1400" dirty="0">
                          <a:effectLst/>
                        </a:rPr>
                        <a:t>estructurales.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</a:tr>
              <a:tr h="316450">
                <a:tc>
                  <a:txBody>
                    <a:bodyPr/>
                    <a:lstStyle/>
                    <a:p>
                      <a:pPr marL="2743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Uso de suelo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73025" marR="73025" marT="18415" marB="18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Habitacional,</a:t>
                      </a:r>
                      <a:r>
                        <a:rPr lang="es-ES" sz="1400" baseline="0" dirty="0" smtClean="0">
                          <a:effectLst/>
                        </a:rPr>
                        <a:t> </a:t>
                      </a:r>
                      <a:r>
                        <a:rPr lang="es-ES" sz="1400" dirty="0" smtClean="0">
                          <a:effectLst/>
                        </a:rPr>
                        <a:t>comercial</a:t>
                      </a:r>
                      <a:r>
                        <a:rPr lang="es-ES" sz="1400" dirty="0">
                          <a:effectLst/>
                        </a:rPr>
                        <a:t>, Equipamiento. 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 Modificación </a:t>
                      </a:r>
                      <a:r>
                        <a:rPr lang="es-ES" sz="1400" dirty="0">
                          <a:effectLst/>
                        </a:rPr>
                        <a:t>al uso original </a:t>
                      </a:r>
                      <a:endParaRPr lang="es-ES" sz="1400" dirty="0">
                        <a:effectLst/>
                        <a:latin typeface="Arial" pitchFamily="34" charset="0"/>
                        <a:ea typeface="Candara"/>
                        <a:cs typeface="Arial" pitchFamily="34" charset="0"/>
                      </a:endParaRPr>
                    </a:p>
                  </a:txBody>
                  <a:tcPr marL="0" marR="0" marT="18415" marB="18415" anchor="ctr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155203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6" y="160227"/>
            <a:ext cx="84146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III. Estudio de caso: comparativa de dos centros históricos patrimoniales. </a:t>
            </a:r>
          </a:p>
          <a:p>
            <a:endParaRPr lang="es-ES" sz="2000" dirty="0">
              <a:latin typeface="Times New Roman"/>
              <a:cs typeface="Times New Roman"/>
            </a:endParaRPr>
          </a:p>
          <a:p>
            <a:r>
              <a:rPr lang="es-ES" sz="2000" b="1" dirty="0" smtClean="0">
                <a:latin typeface="Times New Roman"/>
                <a:cs typeface="Times New Roman"/>
              </a:rPr>
              <a:t>RESULTADOS</a:t>
            </a:r>
          </a:p>
          <a:p>
            <a:endParaRPr lang="es-ES" sz="2400" dirty="0">
              <a:latin typeface="Times New Roman"/>
              <a:cs typeface="Times New Roman"/>
            </a:endParaRP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118" t="7413" r="25885" b="21638"/>
          <a:stretch/>
        </p:blipFill>
        <p:spPr bwMode="auto">
          <a:xfrm>
            <a:off x="297257" y="1715766"/>
            <a:ext cx="4404791" cy="3323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945259" y="1702257"/>
            <a:ext cx="406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7" name="Picture 2" descr="SMA - HOTE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48" t="25616" r="16494" b="18684"/>
          <a:stretch/>
        </p:blipFill>
        <p:spPr bwMode="auto">
          <a:xfrm>
            <a:off x="4837164" y="1733404"/>
            <a:ext cx="4485483" cy="29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9 Elipse"/>
          <p:cNvSpPr/>
          <p:nvPr/>
        </p:nvSpPr>
        <p:spPr>
          <a:xfrm>
            <a:off x="5178645" y="2879814"/>
            <a:ext cx="259308" cy="341195"/>
          </a:xfrm>
          <a:prstGeom prst="ellipse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1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10 Elipse"/>
          <p:cNvSpPr/>
          <p:nvPr/>
        </p:nvSpPr>
        <p:spPr>
          <a:xfrm>
            <a:off x="5508467" y="2879813"/>
            <a:ext cx="259308" cy="341195"/>
          </a:xfrm>
          <a:prstGeom prst="ellipse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2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11 Elipse"/>
          <p:cNvSpPr/>
          <p:nvPr/>
        </p:nvSpPr>
        <p:spPr>
          <a:xfrm>
            <a:off x="6377373" y="3227834"/>
            <a:ext cx="259308" cy="341195"/>
          </a:xfrm>
          <a:prstGeom prst="ellipse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3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12 Elipse"/>
          <p:cNvSpPr/>
          <p:nvPr/>
        </p:nvSpPr>
        <p:spPr>
          <a:xfrm>
            <a:off x="6377373" y="3932966"/>
            <a:ext cx="259308" cy="341195"/>
          </a:xfrm>
          <a:prstGeom prst="ellipse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4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2" name="13 Elipse"/>
          <p:cNvSpPr/>
          <p:nvPr/>
        </p:nvSpPr>
        <p:spPr>
          <a:xfrm>
            <a:off x="6786623" y="4103563"/>
            <a:ext cx="259308" cy="341195"/>
          </a:xfrm>
          <a:prstGeom prst="ellipse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5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14 Elipse"/>
          <p:cNvSpPr/>
          <p:nvPr/>
        </p:nvSpPr>
        <p:spPr>
          <a:xfrm>
            <a:off x="8551916" y="3407528"/>
            <a:ext cx="259308" cy="341195"/>
          </a:xfrm>
          <a:prstGeom prst="ellipse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6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55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706531" y="1195118"/>
            <a:ext cx="274341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698147" y="1185361"/>
            <a:ext cx="2984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dirty="0" smtClean="0"/>
              <a:t>H3 San Miguel de Allende</a:t>
            </a:r>
            <a:endParaRPr lang="es-MX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00870" y="2356378"/>
            <a:ext cx="4409976" cy="330748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9"/>
          <a:stretch/>
        </p:blipFill>
        <p:spPr>
          <a:xfrm>
            <a:off x="325088" y="1807778"/>
            <a:ext cx="2438825" cy="1858686"/>
          </a:xfrm>
          <a:prstGeom prst="rect">
            <a:avLst/>
          </a:prstGeom>
        </p:spPr>
      </p:pic>
      <p:pic>
        <p:nvPicPr>
          <p:cNvPr id="8" name="Imagen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06" t="8986" r="10034" b="10632"/>
          <a:stretch>
            <a:fillRect/>
          </a:stretch>
        </p:blipFill>
        <p:spPr bwMode="auto">
          <a:xfrm>
            <a:off x="2899158" y="1824224"/>
            <a:ext cx="2538912" cy="185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43" r="5516"/>
          <a:stretch/>
        </p:blipFill>
        <p:spPr>
          <a:xfrm>
            <a:off x="265741" y="3944191"/>
            <a:ext cx="2557520" cy="200916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31"/>
          <a:stretch/>
        </p:blipFill>
        <p:spPr>
          <a:xfrm>
            <a:off x="2933490" y="3960691"/>
            <a:ext cx="2504580" cy="199266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488994" y="3666464"/>
            <a:ext cx="1316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Fuente: INAH,2017</a:t>
            </a:r>
            <a:endParaRPr lang="es-ES" sz="1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27786" y="5963363"/>
            <a:ext cx="1316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Fuente: INAH,2017</a:t>
            </a:r>
            <a:endParaRPr lang="es-ES" sz="10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438070" y="6215107"/>
            <a:ext cx="1316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Fuente: INAH,2017</a:t>
            </a:r>
            <a:endParaRPr lang="es-ES" sz="1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933490" y="5993141"/>
            <a:ext cx="1718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Fuente: Fotos autor, 2017</a:t>
            </a:r>
            <a:endParaRPr lang="es-ES" sz="10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823261" y="3666463"/>
            <a:ext cx="1718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Fuente: Fotos autor, 2017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xmlns="" val="232614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03121778"/>
              </p:ext>
            </p:extLst>
          </p:nvPr>
        </p:nvGraphicFramePr>
        <p:xfrm>
          <a:off x="469961" y="1350819"/>
          <a:ext cx="8233692" cy="4899232"/>
        </p:xfrm>
        <a:graphic>
          <a:graphicData uri="http://schemas.openxmlformats.org/presentationml/2006/ole">
            <p:oleObj spid="_x0000_s3114" name="Documento" r:id="rId3" imgW="5604480" imgH="3327840" progId="Word.Document.12">
              <p:link updateAutomatic="1"/>
            </p:oleObj>
          </a:graphicData>
        </a:graphic>
      </p:graphicFrame>
      <p:sp>
        <p:nvSpPr>
          <p:cNvPr id="4" name="4 Rectángulo"/>
          <p:cNvSpPr/>
          <p:nvPr/>
        </p:nvSpPr>
        <p:spPr>
          <a:xfrm>
            <a:off x="536008" y="523372"/>
            <a:ext cx="2984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H5 en Guanajuato </a:t>
            </a:r>
            <a:endParaRPr lang="es-MX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15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518762" y="1916532"/>
            <a:ext cx="1261758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Aspectos funcionales 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94574" y="1929941"/>
            <a:ext cx="1484415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Aspectos estructurales 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394713" y="1916534"/>
            <a:ext cx="1220383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Aspectos expresivos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255637" y="2039643"/>
            <a:ext cx="1380506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dirty="0" smtClean="0">
                <a:latin typeface="Arial" pitchFamily="34" charset="0"/>
                <a:cs typeface="Arial" pitchFamily="34" charset="0"/>
              </a:rPr>
              <a:t>Uso de suelo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1936781" y="2742622"/>
            <a:ext cx="0" cy="265184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73876" y="3110169"/>
            <a:ext cx="23646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Adecuaciones para la piscina y el spa.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Colocación de cubiertas en patios (domos o pergolados)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Colocación de nuevos entrepisos.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Eliminación de muros.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44638" y="3110169"/>
            <a:ext cx="22119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Cambio de pintura de las fachadas.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Cambio de pintura de los interiores.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Adición de letreros decorativos en fachadas..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Sustitución de aplanados de cal por cemento.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056629" y="3110169"/>
            <a:ext cx="226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Adecuaciones para las instalaciones eléctricas, hidráulicas, sanitarias, gas y aire acondicionado.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Remodelaciones de patios para adecuaciones de restaurantes o bares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255637" y="3110169"/>
            <a:ext cx="204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Habitacional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Comercial 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4004904" y="2742622"/>
            <a:ext cx="0" cy="265184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6149641" y="2742622"/>
            <a:ext cx="0" cy="265184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7945890" y="2681959"/>
            <a:ext cx="0" cy="265184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3 Rectángulo"/>
          <p:cNvSpPr/>
          <p:nvPr/>
        </p:nvSpPr>
        <p:spPr>
          <a:xfrm>
            <a:off x="273362" y="146717"/>
            <a:ext cx="84146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III. Estudio de caso: comparativa de dos centros históricos patrimoniales. </a:t>
            </a:r>
          </a:p>
          <a:p>
            <a:endParaRPr lang="es-ES" sz="2000" dirty="0">
              <a:latin typeface="Times New Roman"/>
              <a:cs typeface="Times New Roman"/>
            </a:endParaRPr>
          </a:p>
          <a:p>
            <a:r>
              <a:rPr lang="es-ES" sz="2000" b="1" dirty="0" smtClean="0">
                <a:latin typeface="Times New Roman"/>
                <a:cs typeface="Times New Roman"/>
              </a:rPr>
              <a:t>RESULTADOS </a:t>
            </a:r>
          </a:p>
          <a:p>
            <a:endParaRPr lang="es-ES" sz="2400" dirty="0">
              <a:latin typeface="Times New Roman"/>
              <a:cs typeface="Times New Roman"/>
            </a:endParaRP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970386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4659" y="777227"/>
            <a:ext cx="2093263" cy="156994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5035" y="777227"/>
            <a:ext cx="2351983" cy="156994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4089" y="777227"/>
            <a:ext cx="2093264" cy="156994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152"/>
          <a:stretch/>
        </p:blipFill>
        <p:spPr>
          <a:xfrm>
            <a:off x="1298984" y="2654370"/>
            <a:ext cx="1820219" cy="169518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2121" y="2666254"/>
            <a:ext cx="2260243" cy="1695183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5886" y="2654370"/>
            <a:ext cx="2291937" cy="171895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18"/>
          <a:stretch/>
        </p:blipFill>
        <p:spPr>
          <a:xfrm>
            <a:off x="2636441" y="4634576"/>
            <a:ext cx="1665843" cy="168629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4268" y="4634577"/>
            <a:ext cx="2251120" cy="168629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450"/>
          <a:stretch/>
        </p:blipFill>
        <p:spPr>
          <a:xfrm>
            <a:off x="6772368" y="4634322"/>
            <a:ext cx="2018805" cy="1686549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1298984" y="2334145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Fotos autor, 2017</a:t>
            </a:r>
            <a:endParaRPr lang="es-ES" sz="1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177262" y="2310852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Fotos autor, 2017</a:t>
            </a:r>
            <a:endParaRPr lang="es-ES" sz="10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216832" y="4330392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Fotos autor, 2017</a:t>
            </a:r>
            <a:endParaRPr lang="es-ES" sz="10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602955" y="4328871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Fotos autor, 2017</a:t>
            </a:r>
            <a:endParaRPr lang="es-ES" sz="10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307633" y="6283725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Fotos autor, 2017</a:t>
            </a:r>
            <a:endParaRPr lang="es-ES" sz="1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673674" y="6292676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Fotos autor, 2017</a:t>
            </a:r>
            <a:endParaRPr lang="es-ES" sz="10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616255" y="2310851"/>
            <a:ext cx="1669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www.lamorada.com</a:t>
            </a:r>
            <a:endParaRPr lang="es-ES" sz="10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201759" y="4327806"/>
            <a:ext cx="2191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www.haciendaguadalupe.com</a:t>
            </a:r>
            <a:endParaRPr lang="es-ES" sz="10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2480303" y="6282660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www.misionvirreyes.com</a:t>
            </a:r>
            <a:endParaRPr lang="es-ES" sz="1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608023" y="243180"/>
            <a:ext cx="637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Explotación comercial del patrimonio en San Miguel de Allende </a:t>
            </a:r>
            <a:endParaRPr lang="es-E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98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6872" y="157508"/>
            <a:ext cx="8447965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400" b="1" dirty="0">
                <a:latin typeface="Times New Roman"/>
                <a:cs typeface="Times New Roman"/>
              </a:rPr>
              <a:t>Objetivo General </a:t>
            </a:r>
            <a:endParaRPr lang="es-MX" sz="2400" b="1" dirty="0" smtClean="0">
              <a:latin typeface="Times New Roman"/>
              <a:cs typeface="Times New Roman"/>
            </a:endParaRPr>
          </a:p>
          <a:p>
            <a:pPr lvl="0"/>
            <a:endParaRPr lang="es-ES" sz="2400" b="1" dirty="0">
              <a:latin typeface="Times New Roman"/>
              <a:cs typeface="Times New Roman"/>
            </a:endParaRPr>
          </a:p>
          <a:p>
            <a:pPr algn="just"/>
            <a:r>
              <a:rPr lang="es-ES_tradnl" sz="2000" dirty="0" smtClean="0">
                <a:latin typeface="Times New Roman"/>
                <a:cs typeface="Times New Roman"/>
              </a:rPr>
              <a:t>Análisis de la </a:t>
            </a:r>
            <a:r>
              <a:rPr lang="es-ES_tradnl" sz="2000" dirty="0">
                <a:latin typeface="Times New Roman"/>
                <a:cs typeface="Times New Roman"/>
              </a:rPr>
              <a:t>realidad del </a:t>
            </a:r>
            <a:r>
              <a:rPr lang="es-ES_tradnl" sz="2000" b="1" dirty="0">
                <a:latin typeface="Times New Roman"/>
                <a:cs typeface="Times New Roman"/>
              </a:rPr>
              <a:t>patrimonio arquitectónico </a:t>
            </a:r>
            <a:r>
              <a:rPr lang="es-ES_tradnl" sz="2000" dirty="0">
                <a:latin typeface="Times New Roman"/>
                <a:cs typeface="Times New Roman"/>
              </a:rPr>
              <a:t>tradicional de los centros históricos de </a:t>
            </a:r>
            <a:r>
              <a:rPr lang="es-ES_tradnl" sz="2000" dirty="0" smtClean="0">
                <a:latin typeface="Times New Roman"/>
                <a:cs typeface="Times New Roman"/>
              </a:rPr>
              <a:t>las ciudades </a:t>
            </a:r>
            <a:r>
              <a:rPr lang="es-ES_tradnl" sz="2000" dirty="0">
                <a:latin typeface="Times New Roman"/>
                <a:cs typeface="Times New Roman"/>
              </a:rPr>
              <a:t>de Guanajuato y de San Miguel de Allende. </a:t>
            </a:r>
            <a:r>
              <a:rPr lang="es-ES_tradnl" sz="2000" dirty="0" smtClean="0">
                <a:latin typeface="Times New Roman"/>
                <a:cs typeface="Times New Roman"/>
              </a:rPr>
              <a:t>Abordada desde el </a:t>
            </a:r>
            <a:r>
              <a:rPr lang="es-ES_tradnl" sz="2000" b="1" dirty="0" smtClean="0">
                <a:latin typeface="Times New Roman"/>
                <a:cs typeface="Times New Roman"/>
              </a:rPr>
              <a:t>turismo</a:t>
            </a:r>
            <a:r>
              <a:rPr lang="es-ES_tradnl" sz="2000" dirty="0" smtClean="0">
                <a:latin typeface="Times New Roman"/>
                <a:cs typeface="Times New Roman"/>
              </a:rPr>
              <a:t>, evaluando la importancia de esta actividad y las </a:t>
            </a:r>
            <a:r>
              <a:rPr lang="es-ES_tradnl" sz="2000" b="1" dirty="0" smtClean="0">
                <a:latin typeface="Times New Roman"/>
                <a:cs typeface="Times New Roman"/>
              </a:rPr>
              <a:t>transformaciones</a:t>
            </a:r>
            <a:r>
              <a:rPr lang="es-ES_tradnl" sz="2000" dirty="0" smtClean="0">
                <a:latin typeface="Times New Roman"/>
                <a:cs typeface="Times New Roman"/>
              </a:rPr>
              <a:t> que ella induce a los centros históricos de esas ciudades medias, particularmente en términos de una gentrificación</a:t>
            </a:r>
            <a:r>
              <a:rPr lang="es-ES_tradnl" sz="2000" dirty="0">
                <a:latin typeface="Times New Roman"/>
                <a:cs typeface="Times New Roman"/>
              </a:rPr>
              <a:t> </a:t>
            </a:r>
            <a:r>
              <a:rPr lang="es-ES_tradnl" sz="2000" dirty="0" smtClean="0">
                <a:latin typeface="Times New Roman"/>
                <a:cs typeface="Times New Roman"/>
              </a:rPr>
              <a:t>turística. </a:t>
            </a:r>
          </a:p>
          <a:p>
            <a:pPr algn="just"/>
            <a:endParaRPr lang="es-ES_tradnl" sz="2000" b="1" dirty="0">
              <a:latin typeface="Times New Roman"/>
              <a:cs typeface="Times New Roman"/>
            </a:endParaRPr>
          </a:p>
          <a:p>
            <a:pPr algn="just"/>
            <a:r>
              <a:rPr lang="es-ES_tradnl" sz="2400" b="1" dirty="0" smtClean="0">
                <a:latin typeface="Times New Roman"/>
                <a:cs typeface="Times New Roman"/>
              </a:rPr>
              <a:t>Contenido</a:t>
            </a:r>
          </a:p>
          <a:p>
            <a:pPr algn="just"/>
            <a:endParaRPr lang="es-ES" sz="2400" b="1" dirty="0">
              <a:latin typeface="Times New Roman"/>
              <a:cs typeface="Times New Roman"/>
            </a:endParaRPr>
          </a:p>
          <a:p>
            <a:pPr marL="514350" lvl="0" indent="-514350" algn="just">
              <a:buFont typeface="+mj-lt"/>
              <a:buAutoNum type="romanUcPeriod"/>
            </a:pPr>
            <a:r>
              <a:rPr lang="es-ES" sz="2000" dirty="0" smtClean="0">
                <a:latin typeface="Times New Roman"/>
                <a:cs typeface="Times New Roman"/>
              </a:rPr>
              <a:t>Abordaje teórico sobre la </a:t>
            </a:r>
            <a:r>
              <a:rPr lang="es-ES" sz="2000" b="1" dirty="0" smtClean="0">
                <a:latin typeface="Times New Roman"/>
                <a:cs typeface="Times New Roman"/>
              </a:rPr>
              <a:t>génesis y evolución </a:t>
            </a:r>
            <a:r>
              <a:rPr lang="es-ES" sz="2000" dirty="0" smtClean="0">
                <a:latin typeface="Times New Roman"/>
                <a:cs typeface="Times New Roman"/>
              </a:rPr>
              <a:t>del turismo cultural y religioso en los centros históricos                    </a:t>
            </a:r>
          </a:p>
          <a:p>
            <a:pPr marL="514350" indent="-514350">
              <a:buFont typeface="+mj-lt"/>
              <a:buAutoNum type="romanUcPeriod"/>
            </a:pPr>
            <a:r>
              <a:rPr lang="es-ES" sz="2000" dirty="0" smtClean="0">
                <a:latin typeface="Times New Roman"/>
                <a:cs typeface="Times New Roman"/>
              </a:rPr>
              <a:t>Abordaje teórico sobre las </a:t>
            </a:r>
            <a:r>
              <a:rPr lang="es-ES" sz="2000" b="1" dirty="0" smtClean="0">
                <a:latin typeface="Times New Roman"/>
                <a:cs typeface="Times New Roman"/>
              </a:rPr>
              <a:t>transformaciones</a:t>
            </a:r>
            <a:r>
              <a:rPr lang="es-ES" sz="2000" dirty="0" smtClean="0">
                <a:latin typeface="Times New Roman"/>
                <a:cs typeface="Times New Roman"/>
              </a:rPr>
              <a:t> derivadas de la tematización turística de los centros históricos</a:t>
            </a:r>
            <a:endParaRPr lang="es-ES" sz="2000" dirty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romanUcPeriod"/>
            </a:pPr>
            <a:r>
              <a:rPr lang="es-ES" sz="2000" dirty="0" smtClean="0">
                <a:latin typeface="Times New Roman"/>
                <a:cs typeface="Times New Roman"/>
              </a:rPr>
              <a:t>Estudio de caso: </a:t>
            </a:r>
            <a:r>
              <a:rPr lang="es-ES" sz="2000" b="1" dirty="0" smtClean="0">
                <a:latin typeface="Times New Roman"/>
                <a:cs typeface="Times New Roman"/>
              </a:rPr>
              <a:t>la comparativa </a:t>
            </a:r>
            <a:r>
              <a:rPr lang="es-ES" sz="2000" dirty="0" smtClean="0">
                <a:latin typeface="Times New Roman"/>
                <a:cs typeface="Times New Roman"/>
              </a:rPr>
              <a:t>de dos centros históricos patrimoniales de ciudades medias mexicanas</a:t>
            </a:r>
          </a:p>
          <a:p>
            <a:pPr marL="514350" indent="-514350">
              <a:buFont typeface="+mj-lt"/>
              <a:buAutoNum type="romanUcPeriod"/>
            </a:pPr>
            <a:r>
              <a:rPr lang="es-ES" sz="2000" dirty="0" smtClean="0">
                <a:latin typeface="Times New Roman"/>
                <a:cs typeface="Times New Roman"/>
              </a:rPr>
              <a:t> Conclusiones o reflexiones preliminares  </a:t>
            </a:r>
            <a:endParaRPr lang="es-ES" sz="2000" dirty="0">
              <a:latin typeface="Times New Roman"/>
              <a:cs typeface="Times New Roman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733345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3 Rectángulo"/>
          <p:cNvSpPr/>
          <p:nvPr/>
        </p:nvSpPr>
        <p:spPr>
          <a:xfrm>
            <a:off x="273362" y="146717"/>
            <a:ext cx="84146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III. Estudio de caso: comparativa de dos centros históricos patrimoniales. </a:t>
            </a:r>
          </a:p>
          <a:p>
            <a:endParaRPr lang="es-ES" sz="2000" dirty="0">
              <a:latin typeface="Times New Roman"/>
              <a:cs typeface="Times New Roman"/>
            </a:endParaRPr>
          </a:p>
          <a:p>
            <a:r>
              <a:rPr lang="es-ES" sz="2000" b="1" dirty="0" smtClean="0">
                <a:latin typeface="Times New Roman"/>
                <a:cs typeface="Times New Roman"/>
              </a:rPr>
              <a:t>RESULTADOS </a:t>
            </a:r>
          </a:p>
          <a:p>
            <a:endParaRPr lang="es-ES" sz="2400" dirty="0">
              <a:latin typeface="Times New Roman"/>
              <a:cs typeface="Times New Roman"/>
            </a:endParaRP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61655" y="1716532"/>
            <a:ext cx="46890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dirty="0">
                <a:latin typeface="Times New Roman"/>
                <a:cs typeface="Times New Roman"/>
              </a:rPr>
              <a:t>M</a:t>
            </a:r>
            <a:r>
              <a:rPr lang="es-ES" dirty="0" smtClean="0">
                <a:latin typeface="Times New Roman"/>
                <a:cs typeface="Times New Roman"/>
              </a:rPr>
              <a:t>odificación </a:t>
            </a:r>
            <a:r>
              <a:rPr lang="es-ES" dirty="0">
                <a:latin typeface="Times New Roman"/>
                <a:cs typeface="Times New Roman"/>
              </a:rPr>
              <a:t>del </a:t>
            </a:r>
            <a:r>
              <a:rPr lang="es-ES" b="1" dirty="0">
                <a:latin typeface="Times New Roman"/>
                <a:cs typeface="Times New Roman"/>
              </a:rPr>
              <a:t>uso de suelo</a:t>
            </a:r>
            <a:r>
              <a:rPr lang="es-ES" dirty="0">
                <a:latin typeface="Times New Roman"/>
                <a:cs typeface="Times New Roman"/>
              </a:rPr>
              <a:t>, </a:t>
            </a:r>
            <a:r>
              <a:rPr lang="es-ES" dirty="0" smtClean="0">
                <a:latin typeface="Times New Roman"/>
                <a:cs typeface="Times New Roman"/>
              </a:rPr>
              <a:t>de habitacional a uso </a:t>
            </a:r>
            <a:r>
              <a:rPr lang="es-ES" dirty="0">
                <a:latin typeface="Times New Roman"/>
                <a:cs typeface="Times New Roman"/>
              </a:rPr>
              <a:t>de servicios, de comercio y de hospedaje de lujo. </a:t>
            </a:r>
            <a:r>
              <a:rPr lang="es-ES" dirty="0" smtClean="0">
                <a:latin typeface="Times New Roman"/>
                <a:cs typeface="Times New Roman"/>
              </a:rPr>
              <a:t>En las dos ciudades los </a:t>
            </a:r>
            <a:r>
              <a:rPr lang="es-ES" dirty="0">
                <a:latin typeface="Times New Roman"/>
                <a:cs typeface="Times New Roman"/>
              </a:rPr>
              <a:t>inmuebles patrimoniales de la hotelería de lujo tienen uso mixto-comercial y el </a:t>
            </a:r>
            <a:r>
              <a:rPr lang="es-ES" b="1" dirty="0">
                <a:latin typeface="Times New Roman"/>
                <a:cs typeface="Times New Roman"/>
              </a:rPr>
              <a:t>residencial se ha extinguido</a:t>
            </a:r>
            <a:r>
              <a:rPr lang="es-ES" dirty="0">
                <a:latin typeface="Times New Roman"/>
                <a:cs typeface="Times New Roman"/>
              </a:rPr>
              <a:t>. </a:t>
            </a:r>
            <a:endParaRPr lang="es-ES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+mj-lt"/>
              <a:buAutoNum type="arabicPeriod"/>
            </a:pPr>
            <a:endParaRPr lang="es-ES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>
                <a:latin typeface="Times New Roman"/>
                <a:cs typeface="Times New Roman"/>
              </a:rPr>
              <a:t>Generación </a:t>
            </a:r>
            <a:r>
              <a:rPr lang="es-ES" b="1" dirty="0" smtClean="0">
                <a:latin typeface="Times New Roman"/>
                <a:cs typeface="Times New Roman"/>
              </a:rPr>
              <a:t>de una aglomeración </a:t>
            </a:r>
            <a:r>
              <a:rPr lang="es-ES" b="1" dirty="0">
                <a:latin typeface="Times New Roman"/>
                <a:cs typeface="Times New Roman"/>
              </a:rPr>
              <a:t>económica de servicios</a:t>
            </a:r>
            <a:r>
              <a:rPr lang="es-ES" dirty="0">
                <a:latin typeface="Times New Roman"/>
                <a:cs typeface="Times New Roman"/>
              </a:rPr>
              <a:t> </a:t>
            </a:r>
            <a:r>
              <a:rPr lang="es-ES" dirty="0" smtClean="0">
                <a:latin typeface="Times New Roman"/>
                <a:cs typeface="Times New Roman"/>
              </a:rPr>
              <a:t>en </a:t>
            </a:r>
            <a:r>
              <a:rPr lang="es-ES" dirty="0">
                <a:latin typeface="Times New Roman"/>
                <a:cs typeface="Times New Roman"/>
              </a:rPr>
              <a:t>torno </a:t>
            </a:r>
            <a:r>
              <a:rPr lang="es-ES" dirty="0" smtClean="0">
                <a:latin typeface="Times New Roman"/>
                <a:cs typeface="Times New Roman"/>
              </a:rPr>
              <a:t>al establecimiento turístico. La </a:t>
            </a:r>
            <a:r>
              <a:rPr lang="es-ES" dirty="0">
                <a:latin typeface="Times New Roman"/>
                <a:cs typeface="Times New Roman"/>
              </a:rPr>
              <a:t>instalación de otros hoteles de lujo, hoteles de menor categoría, restaurantes, cafeterías, boutiques, entre otros comercios </a:t>
            </a:r>
            <a:r>
              <a:rPr lang="es-ES" dirty="0" smtClean="0">
                <a:latin typeface="Times New Roman"/>
                <a:cs typeface="Times New Roman"/>
              </a:rPr>
              <a:t>que </a:t>
            </a:r>
            <a:r>
              <a:rPr lang="es-ES" dirty="0">
                <a:latin typeface="Times New Roman"/>
                <a:cs typeface="Times New Roman"/>
              </a:rPr>
              <a:t>provocan que sus alrededores se gentrifiquen también. </a:t>
            </a:r>
            <a:endParaRPr lang="es-ES" dirty="0" smtClean="0">
              <a:latin typeface="Times New Roman"/>
              <a:cs typeface="Times New Roman"/>
            </a:endParaRPr>
          </a:p>
          <a:p>
            <a:endParaRPr lang="es-ES_tradnl" dirty="0"/>
          </a:p>
        </p:txBody>
      </p:sp>
      <p:pic>
        <p:nvPicPr>
          <p:cNvPr id="19" name="Imagen 18" descr="Mapa hotelería gentrificación comerci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66" t="38321" r="29221" b="4610"/>
          <a:stretch/>
        </p:blipFill>
        <p:spPr>
          <a:xfrm>
            <a:off x="5004756" y="1837356"/>
            <a:ext cx="3909546" cy="37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906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3 Rectángulo"/>
          <p:cNvSpPr/>
          <p:nvPr/>
        </p:nvSpPr>
        <p:spPr>
          <a:xfrm>
            <a:off x="273362" y="146717"/>
            <a:ext cx="84146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III. Estudio de caso: comparativa de dos centros históricos patrimoniales. </a:t>
            </a:r>
          </a:p>
          <a:p>
            <a:endParaRPr lang="es-ES" sz="2000" dirty="0">
              <a:latin typeface="Times New Roman"/>
              <a:cs typeface="Times New Roman"/>
            </a:endParaRPr>
          </a:p>
          <a:p>
            <a:r>
              <a:rPr lang="es-ES" sz="2000" b="1" dirty="0" smtClean="0">
                <a:latin typeface="Times New Roman"/>
                <a:cs typeface="Times New Roman"/>
              </a:rPr>
              <a:t>RESULTADOS </a:t>
            </a:r>
          </a:p>
          <a:p>
            <a:endParaRPr lang="es-ES" sz="2400" dirty="0">
              <a:latin typeface="Times New Roman"/>
              <a:cs typeface="Times New Roman"/>
            </a:endParaRP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04864" y="1959711"/>
            <a:ext cx="36351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dirty="0" smtClean="0"/>
              <a:t>Se </a:t>
            </a:r>
            <a:r>
              <a:rPr lang="es-ES" dirty="0"/>
              <a:t>ha observado </a:t>
            </a:r>
            <a:r>
              <a:rPr lang="es-ES" dirty="0" smtClean="0"/>
              <a:t>en los casos </a:t>
            </a:r>
            <a:r>
              <a:rPr lang="es-ES" dirty="0"/>
              <a:t>de estudio que luego de la instalación de un hotel de lujo en un inmueble patrimonial</a:t>
            </a:r>
            <a:r>
              <a:rPr lang="es-ES" b="1" dirty="0"/>
              <a:t>, se sustituyen </a:t>
            </a:r>
            <a:r>
              <a:rPr lang="es-ES" dirty="0"/>
              <a:t>en los inmuebles aledaños </a:t>
            </a:r>
            <a:r>
              <a:rPr lang="es-ES" b="1" dirty="0"/>
              <a:t>los comercios tradicionales por otros de consumo turístico y de alta gama. </a:t>
            </a:r>
            <a:endParaRPr lang="es-ES" b="1" dirty="0" smtClean="0"/>
          </a:p>
          <a:p>
            <a:pPr marL="342900" indent="-342900" algn="just">
              <a:buFont typeface="+mj-lt"/>
              <a:buAutoNum type="arabicPeriod"/>
            </a:pPr>
            <a:endParaRPr lang="es-ES" dirty="0"/>
          </a:p>
          <a:p>
            <a:pPr marL="342900" indent="-342900" algn="just">
              <a:buFont typeface="+mj-lt"/>
              <a:buAutoNum type="arabicPeriod"/>
            </a:pPr>
            <a:r>
              <a:rPr lang="es-ES" dirty="0" smtClean="0"/>
              <a:t>Privatización </a:t>
            </a:r>
            <a:r>
              <a:rPr lang="es-ES" b="1" dirty="0" smtClean="0"/>
              <a:t>del espacio público </a:t>
            </a:r>
            <a:r>
              <a:rPr lang="es-ES" dirty="0" smtClean="0"/>
              <a:t>adyacente control/consumo.</a:t>
            </a:r>
          </a:p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6328" y="701849"/>
            <a:ext cx="3715701" cy="2786775"/>
          </a:xfrm>
          <a:prstGeom prst="rect">
            <a:avLst/>
          </a:prstGeom>
        </p:spPr>
      </p:pic>
      <p:pic>
        <p:nvPicPr>
          <p:cNvPr id="6" name="Imagen 5" descr="Macintosh HD:Users:davidnavarreteescobedo:Pictures:iPhoto biblioteca.photolibrary:Masters:2017:08:23:20170823-132359:DSC_05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5895" y="3688223"/>
            <a:ext cx="3750180" cy="2447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11226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EEA07A37-173B-418D-A024-215FD5DCA748}"/>
              </a:ext>
            </a:extLst>
          </p:cNvPr>
          <p:cNvSpPr txBox="1">
            <a:spLocks/>
          </p:cNvSpPr>
          <p:nvPr/>
        </p:nvSpPr>
        <p:spPr>
          <a:xfrm>
            <a:off x="186627" y="113927"/>
            <a:ext cx="6477000" cy="558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IV. CONCLUSIONES 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70082" y="581046"/>
            <a:ext cx="7685528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_tradnl" dirty="0">
                <a:latin typeface="Times New Roman"/>
                <a:cs typeface="Times New Roman"/>
              </a:rPr>
              <a:t>El </a:t>
            </a:r>
            <a:r>
              <a:rPr lang="es-ES_tradnl" b="1" dirty="0">
                <a:latin typeface="Times New Roman"/>
                <a:cs typeface="Times New Roman"/>
              </a:rPr>
              <a:t>turismo religioso </a:t>
            </a:r>
            <a:r>
              <a:rPr lang="es-ES_tradnl" b="1" dirty="0" smtClean="0">
                <a:latin typeface="Times New Roman"/>
                <a:cs typeface="Times New Roman"/>
              </a:rPr>
              <a:t>y el turismo </a:t>
            </a:r>
            <a:r>
              <a:rPr lang="es-ES_tradnl" dirty="0" smtClean="0">
                <a:latin typeface="Times New Roman"/>
                <a:cs typeface="Times New Roman"/>
              </a:rPr>
              <a:t>en </a:t>
            </a:r>
            <a:r>
              <a:rPr lang="es-ES_tradnl" dirty="0">
                <a:latin typeface="Times New Roman"/>
                <a:cs typeface="Times New Roman"/>
              </a:rPr>
              <a:t>los centros </a:t>
            </a:r>
            <a:r>
              <a:rPr lang="es-ES_tradnl" dirty="0" smtClean="0">
                <a:latin typeface="Times New Roman"/>
                <a:cs typeface="Times New Roman"/>
              </a:rPr>
              <a:t>históricos tienden a </a:t>
            </a:r>
            <a:r>
              <a:rPr lang="es-ES_tradnl" dirty="0">
                <a:latin typeface="Times New Roman"/>
                <a:cs typeface="Times New Roman"/>
              </a:rPr>
              <a:t>banalizarse y convertirse en </a:t>
            </a:r>
            <a:r>
              <a:rPr lang="es-ES_tradnl" dirty="0" smtClean="0">
                <a:latin typeface="Times New Roman"/>
                <a:cs typeface="Times New Roman"/>
              </a:rPr>
              <a:t>actividades </a:t>
            </a:r>
            <a:r>
              <a:rPr lang="es-ES_tradnl" dirty="0">
                <a:latin typeface="Times New Roman"/>
                <a:cs typeface="Times New Roman"/>
              </a:rPr>
              <a:t>más bien </a:t>
            </a:r>
            <a:r>
              <a:rPr lang="es-ES_tradnl" dirty="0" smtClean="0">
                <a:latin typeface="Times New Roman"/>
                <a:cs typeface="Times New Roman"/>
              </a:rPr>
              <a:t>mundana, </a:t>
            </a:r>
            <a:r>
              <a:rPr lang="es-ES_tradnl" dirty="0">
                <a:latin typeface="Times New Roman"/>
                <a:cs typeface="Times New Roman"/>
              </a:rPr>
              <a:t>de fiesta, ostentación social y </a:t>
            </a:r>
            <a:r>
              <a:rPr lang="es-ES_tradnl" b="1" dirty="0">
                <a:latin typeface="Times New Roman"/>
                <a:cs typeface="Times New Roman"/>
              </a:rPr>
              <a:t>consumismo. </a:t>
            </a:r>
            <a:endParaRPr lang="es-ES_tradnl" b="1" dirty="0" smtClean="0">
              <a:latin typeface="Times New Roman"/>
              <a:cs typeface="Times New Roman"/>
            </a:endParaRPr>
          </a:p>
          <a:p>
            <a:pPr algn="just"/>
            <a:endParaRPr lang="es-ES_tradnl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es-ES_tradnl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 explotación turística del patrimonio </a:t>
            </a:r>
            <a:r>
              <a:rPr lang="es-ES_tradnl" dirty="0" smtClean="0">
                <a:solidFill>
                  <a:srgbClr val="000000"/>
                </a:solidFill>
                <a:latin typeface="Times New Roman"/>
                <a:cs typeface="Times New Roman"/>
              </a:rPr>
              <a:t>ejerce una </a:t>
            </a:r>
            <a:r>
              <a:rPr lang="es-ES_tradnl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importante presión en la heterogeneidad de usos </a:t>
            </a:r>
            <a:r>
              <a:rPr lang="es-ES_tradnl" dirty="0" smtClean="0">
                <a:solidFill>
                  <a:srgbClr val="000000"/>
                </a:solidFill>
                <a:latin typeface="Times New Roman"/>
                <a:cs typeface="Times New Roman"/>
              </a:rPr>
              <a:t>y específicamente sobre el </a:t>
            </a:r>
            <a:r>
              <a:rPr lang="es-ES_tradnl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habitacional</a:t>
            </a:r>
            <a:r>
              <a:rPr lang="es-ES_tradnl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La </a:t>
            </a:r>
            <a:r>
              <a:rPr lang="es-ES_tradnl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conversión turística del centro histórico </a:t>
            </a:r>
            <a:r>
              <a:rPr lang="es-ES_tradnl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encadena la </a:t>
            </a:r>
            <a:r>
              <a:rPr lang="es-ES_tradnl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transformación</a:t>
            </a:r>
            <a:r>
              <a:rPr lang="es-ES_tradnl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comercial de sus perímetros y termina por modificar </a:t>
            </a:r>
            <a:r>
              <a:rPr lang="es-ES_tradnl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el orden socio-espacial</a:t>
            </a:r>
            <a:r>
              <a:rPr lang="es-ES_tradnl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determinado por </a:t>
            </a:r>
            <a:r>
              <a:rPr lang="es-ES_tradnl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el poder adquisitivo</a:t>
            </a:r>
            <a:r>
              <a:rPr lang="es-ES_tradnl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 </a:t>
            </a:r>
          </a:p>
          <a:p>
            <a:pPr marL="285750" indent="-285750" algn="just">
              <a:buFont typeface="Arial"/>
              <a:buChar char="•"/>
            </a:pPr>
            <a:endParaRPr lang="es-ES_tradnl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es-MX" b="1" dirty="0">
                <a:latin typeface="Times New Roman"/>
                <a:cs typeface="Times New Roman"/>
              </a:rPr>
              <a:t>El surgimiento del turismo en los centros históricos puede ser leído</a:t>
            </a:r>
            <a:r>
              <a:rPr lang="es-MX" dirty="0">
                <a:latin typeface="Times New Roman"/>
                <a:cs typeface="Times New Roman"/>
              </a:rPr>
              <a:t> como indicador de un conjunto de valores de la </a:t>
            </a:r>
            <a:r>
              <a:rPr lang="es-MX" b="1" dirty="0">
                <a:latin typeface="Times New Roman"/>
                <a:cs typeface="Times New Roman"/>
              </a:rPr>
              <a:t>sociedad postmoderna </a:t>
            </a:r>
            <a:r>
              <a:rPr lang="es-MX" dirty="0" smtClean="0">
                <a:latin typeface="Times New Roman"/>
                <a:cs typeface="Times New Roman"/>
              </a:rPr>
              <a:t>(hedonista </a:t>
            </a:r>
            <a:r>
              <a:rPr lang="es-MX" dirty="0">
                <a:latin typeface="Times New Roman"/>
                <a:cs typeface="Times New Roman"/>
              </a:rPr>
              <a:t>y consumista) que se adoptan a nivel mundial y específicamente en las clases medias y populares de los países emergentes como </a:t>
            </a:r>
            <a:r>
              <a:rPr lang="es-MX" dirty="0" smtClean="0">
                <a:latin typeface="Times New Roman"/>
                <a:cs typeface="Times New Roman"/>
              </a:rPr>
              <a:t>México</a:t>
            </a:r>
            <a:r>
              <a:rPr lang="es-MX" dirty="0">
                <a:latin typeface="Times New Roman"/>
                <a:cs typeface="Times New Roman"/>
              </a:rPr>
              <a:t>. Lo </a:t>
            </a:r>
            <a:r>
              <a:rPr lang="es-MX" dirty="0" smtClean="0">
                <a:latin typeface="Times New Roman"/>
                <a:cs typeface="Times New Roman"/>
              </a:rPr>
              <a:t>anterior </a:t>
            </a:r>
            <a:r>
              <a:rPr lang="es-MX" dirty="0">
                <a:latin typeface="Times New Roman"/>
                <a:cs typeface="Times New Roman"/>
              </a:rPr>
              <a:t>conduce a una masificación del turismo basada en la explotación de los recursos patrimoniales tanto religiosos como </a:t>
            </a:r>
            <a:r>
              <a:rPr lang="es-MX" dirty="0" smtClean="0">
                <a:latin typeface="Times New Roman"/>
                <a:cs typeface="Times New Roman"/>
              </a:rPr>
              <a:t>culturales.</a:t>
            </a:r>
          </a:p>
          <a:p>
            <a:pPr marL="285750" indent="-285750" algn="just">
              <a:buFont typeface="Arial"/>
              <a:buChar char="•"/>
            </a:pPr>
            <a:endParaRPr lang="es-MX" dirty="0" smtClean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Existen </a:t>
            </a:r>
            <a:r>
              <a:rPr lang="es-ES_tradnl" b="1" dirty="0">
                <a:solidFill>
                  <a:srgbClr val="000000"/>
                </a:solidFill>
                <a:latin typeface="Times New Roman"/>
                <a:cs typeface="Times New Roman"/>
              </a:rPr>
              <a:t>factores endógenos variados 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(vinculados con la historia urbana y social) que van determinando la apropiación del turismo en los centros históricos aunque con </a:t>
            </a:r>
            <a:r>
              <a:rPr lang="es-ES_tradnl" b="1" dirty="0">
                <a:solidFill>
                  <a:srgbClr val="000000"/>
                </a:solidFill>
                <a:latin typeface="Times New Roman"/>
                <a:cs typeface="Times New Roman"/>
              </a:rPr>
              <a:t>resultados </a:t>
            </a:r>
            <a:r>
              <a:rPr lang="es-ES_tradnl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similares</a:t>
            </a:r>
            <a:r>
              <a:rPr lang="es-ES_tradnl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s-ES_tradnl" sz="2000" dirty="0">
              <a:solidFill>
                <a:srgbClr val="000000"/>
              </a:solidFill>
            </a:endParaRPr>
          </a:p>
          <a:p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227365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EEA07A37-173B-418D-A024-215FD5DCA748}"/>
              </a:ext>
            </a:extLst>
          </p:cNvPr>
          <p:cNvSpPr txBox="1">
            <a:spLocks/>
          </p:cNvSpPr>
          <p:nvPr/>
        </p:nvSpPr>
        <p:spPr>
          <a:xfrm>
            <a:off x="186627" y="235517"/>
            <a:ext cx="6477000" cy="558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dirty="0" smtClean="0">
                <a:latin typeface="Times New Roman" pitchFamily="18" charset="0"/>
                <a:ea typeface="Adobe Gothic Std B" pitchFamily="34" charset="-128"/>
                <a:cs typeface="Times New Roman" pitchFamily="18" charset="0"/>
              </a:rPr>
              <a:t>IV. CONCLUSIONES 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56570" y="982419"/>
            <a:ext cx="7982786" cy="5078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_tradnl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/>
            <a:r>
              <a:rPr lang="es-ES_tradnl" dirty="0" smtClean="0">
                <a:latin typeface="Times New Roman"/>
                <a:cs typeface="Times New Roman"/>
              </a:rPr>
              <a:t>En síntesis: </a:t>
            </a:r>
          </a:p>
          <a:p>
            <a:pPr algn="just"/>
            <a:endParaRPr lang="es-ES_tradnl" dirty="0" smtClean="0">
              <a:latin typeface="Times New Roman"/>
              <a:cs typeface="Times New Roman"/>
            </a:endParaRPr>
          </a:p>
          <a:p>
            <a:pPr algn="just"/>
            <a:endParaRPr lang="es-ES_tradnl" dirty="0">
              <a:latin typeface="Times New Roman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s-ES_tradnl" dirty="0" smtClean="0">
                <a:latin typeface="Times New Roman"/>
                <a:cs typeface="Times New Roman"/>
              </a:rPr>
              <a:t>El </a:t>
            </a:r>
            <a:r>
              <a:rPr lang="es-ES_tradnl" dirty="0">
                <a:latin typeface="Times New Roman"/>
                <a:cs typeface="Times New Roman"/>
              </a:rPr>
              <a:t>papel del </a:t>
            </a:r>
            <a:r>
              <a:rPr lang="es-ES_tradnl" b="1" dirty="0">
                <a:latin typeface="Times New Roman"/>
                <a:cs typeface="Times New Roman"/>
              </a:rPr>
              <a:t>turismo en los centros históricos </a:t>
            </a:r>
            <a:r>
              <a:rPr lang="es-ES_tradnl" dirty="0">
                <a:latin typeface="Times New Roman"/>
                <a:cs typeface="Times New Roman"/>
              </a:rPr>
              <a:t>en ciudades medias</a:t>
            </a:r>
            <a:r>
              <a:rPr lang="es-ES_tradnl" b="1" dirty="0">
                <a:latin typeface="Times New Roman"/>
                <a:cs typeface="Times New Roman"/>
              </a:rPr>
              <a:t> es ambivalente, </a:t>
            </a:r>
            <a:r>
              <a:rPr lang="es-ES_tradnl" dirty="0">
                <a:latin typeface="Times New Roman"/>
                <a:cs typeface="Times New Roman"/>
              </a:rPr>
              <a:t>por un lado representa la actividad favorita para su </a:t>
            </a:r>
            <a:r>
              <a:rPr lang="es-ES_tradnl" b="1" dirty="0">
                <a:latin typeface="Times New Roman"/>
                <a:cs typeface="Times New Roman"/>
              </a:rPr>
              <a:t>desarrollo</a:t>
            </a:r>
            <a:r>
              <a:rPr lang="es-ES_tradnl" dirty="0">
                <a:latin typeface="Times New Roman"/>
                <a:cs typeface="Times New Roman"/>
              </a:rPr>
              <a:t> en una vocación natural según su historia </a:t>
            </a:r>
            <a:r>
              <a:rPr lang="es-ES_tradnl" dirty="0" smtClean="0">
                <a:latin typeface="Times New Roman"/>
                <a:cs typeface="Times New Roman"/>
              </a:rPr>
              <a:t>de </a:t>
            </a:r>
            <a:r>
              <a:rPr lang="es-ES_tradnl" b="1" dirty="0">
                <a:latin typeface="Times New Roman"/>
                <a:cs typeface="Times New Roman"/>
              </a:rPr>
              <a:t>depositario del </a:t>
            </a:r>
            <a:r>
              <a:rPr lang="es-ES_tradnl" b="1" dirty="0" smtClean="0">
                <a:latin typeface="Times New Roman"/>
                <a:cs typeface="Times New Roman"/>
              </a:rPr>
              <a:t>patrimonio</a:t>
            </a:r>
            <a:r>
              <a:rPr lang="es-ES_tradnl" dirty="0" smtClean="0">
                <a:latin typeface="Times New Roman"/>
                <a:cs typeface="Times New Roman"/>
              </a:rPr>
              <a:t>. </a:t>
            </a:r>
            <a:r>
              <a:rPr lang="es-ES_tradnl" dirty="0">
                <a:latin typeface="Times New Roman"/>
                <a:cs typeface="Times New Roman"/>
              </a:rPr>
              <a:t>El turismo es sin duda uno de los </a:t>
            </a:r>
            <a:r>
              <a:rPr lang="es-ES_tradnl" b="1" dirty="0">
                <a:latin typeface="Times New Roman"/>
                <a:cs typeface="Times New Roman"/>
              </a:rPr>
              <a:t>paradigmas</a:t>
            </a:r>
            <a:r>
              <a:rPr lang="es-ES_tradnl" dirty="0">
                <a:latin typeface="Times New Roman"/>
                <a:cs typeface="Times New Roman"/>
              </a:rPr>
              <a:t> más importantes de su </a:t>
            </a:r>
            <a:r>
              <a:rPr lang="es-ES_tradnl" b="1" dirty="0">
                <a:latin typeface="Times New Roman"/>
                <a:cs typeface="Times New Roman"/>
              </a:rPr>
              <a:t>planificación urbana</a:t>
            </a:r>
            <a:r>
              <a:rPr lang="es-ES_tradnl" dirty="0">
                <a:latin typeface="Times New Roman"/>
                <a:cs typeface="Times New Roman"/>
              </a:rPr>
              <a:t> </a:t>
            </a:r>
            <a:r>
              <a:rPr lang="es-ES_tradnl" dirty="0" smtClean="0">
                <a:latin typeface="Times New Roman"/>
                <a:cs typeface="Times New Roman"/>
              </a:rPr>
              <a:t>y</a:t>
            </a:r>
            <a:r>
              <a:rPr lang="es-ES_tradnl" dirty="0">
                <a:latin typeface="Times New Roman"/>
                <a:cs typeface="Times New Roman"/>
              </a:rPr>
              <a:t>/o de su evolución económica espontánea</a:t>
            </a:r>
            <a:r>
              <a:rPr lang="es-ES_tradnl" dirty="0" smtClean="0">
                <a:latin typeface="Times New Roman"/>
                <a:cs typeface="Times New Roman"/>
              </a:rPr>
              <a:t>. </a:t>
            </a:r>
            <a:r>
              <a:rPr lang="es-ES_tradnl" dirty="0">
                <a:latin typeface="Times New Roman"/>
                <a:cs typeface="Times New Roman"/>
              </a:rPr>
              <a:t>Pero por otro </a:t>
            </a:r>
            <a:r>
              <a:rPr lang="es-ES_tradnl" dirty="0" smtClean="0">
                <a:latin typeface="Times New Roman"/>
                <a:cs typeface="Times New Roman"/>
              </a:rPr>
              <a:t>lado la </a:t>
            </a:r>
            <a:r>
              <a:rPr lang="es-ES_tradnl" b="1" dirty="0" smtClean="0">
                <a:latin typeface="Times New Roman"/>
                <a:cs typeface="Times New Roman"/>
              </a:rPr>
              <a:t>sobre </a:t>
            </a:r>
            <a:r>
              <a:rPr lang="es-ES_tradnl" b="1" dirty="0">
                <a:latin typeface="Times New Roman"/>
                <a:cs typeface="Times New Roman"/>
              </a:rPr>
              <a:t>especialización turística</a:t>
            </a:r>
            <a:r>
              <a:rPr lang="es-ES_tradnl" dirty="0">
                <a:latin typeface="Times New Roman"/>
                <a:cs typeface="Times New Roman"/>
              </a:rPr>
              <a:t> de los centros históricos conduce a la acentuación de las </a:t>
            </a:r>
            <a:r>
              <a:rPr lang="es-ES_tradnl" b="1" dirty="0">
                <a:latin typeface="Times New Roman"/>
                <a:cs typeface="Times New Roman"/>
              </a:rPr>
              <a:t>disparidades socio-territoriales</a:t>
            </a:r>
            <a:r>
              <a:rPr lang="es-ES_tradnl" dirty="0">
                <a:latin typeface="Times New Roman"/>
                <a:cs typeface="Times New Roman"/>
              </a:rPr>
              <a:t>, a la </a:t>
            </a:r>
            <a:r>
              <a:rPr lang="es-ES_tradnl" b="1" dirty="0">
                <a:latin typeface="Times New Roman"/>
                <a:cs typeface="Times New Roman"/>
              </a:rPr>
              <a:t>homogeneización del tejido </a:t>
            </a:r>
            <a:r>
              <a:rPr lang="es-ES_tradnl" b="1" dirty="0" smtClean="0">
                <a:latin typeface="Times New Roman"/>
                <a:cs typeface="Times New Roman"/>
              </a:rPr>
              <a:t>social y económico</a:t>
            </a:r>
            <a:r>
              <a:rPr lang="es-ES_tradnl" dirty="0" smtClean="0">
                <a:latin typeface="Times New Roman"/>
                <a:cs typeface="Times New Roman"/>
              </a:rPr>
              <a:t> </a:t>
            </a:r>
            <a:r>
              <a:rPr lang="es-ES_tradnl" dirty="0">
                <a:latin typeface="Times New Roman"/>
                <a:cs typeface="Times New Roman"/>
              </a:rPr>
              <a:t>e incluso al </a:t>
            </a:r>
            <a:r>
              <a:rPr lang="es-ES_tradnl" b="1" dirty="0">
                <a:latin typeface="Times New Roman"/>
                <a:cs typeface="Times New Roman"/>
              </a:rPr>
              <a:t>deterioro o alteración del patrimonio</a:t>
            </a:r>
            <a:r>
              <a:rPr lang="es-ES_tradnl" dirty="0">
                <a:latin typeface="Times New Roman"/>
                <a:cs typeface="Times New Roman"/>
              </a:rPr>
              <a:t>. Es un </a:t>
            </a:r>
            <a:r>
              <a:rPr lang="es-ES_tradnl" dirty="0" smtClean="0">
                <a:latin typeface="Times New Roman"/>
                <a:cs typeface="Times New Roman"/>
              </a:rPr>
              <a:t>equilibrio que </a:t>
            </a:r>
            <a:r>
              <a:rPr lang="es-ES_tradnl" dirty="0">
                <a:latin typeface="Times New Roman"/>
                <a:cs typeface="Times New Roman"/>
              </a:rPr>
              <a:t>se tiene que cuidar aunque, como la historia lo ha demostrado, el turismo tiende a masificarse progresivamente, ahí donde ha encontrado su objeto de deseo.</a:t>
            </a:r>
          </a:p>
          <a:p>
            <a:pPr algn="just"/>
            <a:endParaRPr lang="es-ES_tradnl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endParaRPr lang="es-ES_tradnl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99208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b="42721"/>
          <a:stretch/>
        </p:blipFill>
        <p:spPr>
          <a:xfrm>
            <a:off x="324278" y="861627"/>
            <a:ext cx="5564921" cy="48125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20770" y="5336438"/>
            <a:ext cx="2432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Times New Roman"/>
                <a:cs typeface="Times New Roman"/>
              </a:rPr>
              <a:t>Gracias.</a:t>
            </a:r>
            <a:endParaRPr lang="es-ES" sz="2400" dirty="0">
              <a:latin typeface="Times New Roman"/>
              <a:cs typeface="Times New Roma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80237" y="905168"/>
            <a:ext cx="358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David Navarrete E.</a:t>
            </a:r>
          </a:p>
          <a:p>
            <a:r>
              <a:rPr lang="es-ES" dirty="0" smtClean="0">
                <a:latin typeface="Times New Roman"/>
                <a:cs typeface="Times New Roman"/>
              </a:rPr>
              <a:t>davnav25@hotmail.com</a:t>
            </a:r>
            <a:endParaRPr lang="es-E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876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5" y="349366"/>
            <a:ext cx="8447965" cy="6709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 smtClean="0">
                <a:latin typeface="Times New Roman"/>
                <a:cs typeface="Times New Roman"/>
              </a:rPr>
              <a:t>I. Condiciones del turismo religioso y cultural en los </a:t>
            </a:r>
            <a:r>
              <a:rPr lang="es-ES_tradnl" sz="2400" b="1" dirty="0">
                <a:latin typeface="Times New Roman"/>
                <a:cs typeface="Times New Roman"/>
              </a:rPr>
              <a:t>C</a:t>
            </a:r>
            <a:r>
              <a:rPr lang="es-ES_tradnl" sz="2400" b="1" dirty="0" smtClean="0">
                <a:latin typeface="Times New Roman"/>
                <a:cs typeface="Times New Roman"/>
              </a:rPr>
              <a:t>entros </a:t>
            </a:r>
            <a:r>
              <a:rPr lang="es-ES_tradnl" sz="2400" b="1" dirty="0">
                <a:latin typeface="Times New Roman"/>
                <a:cs typeface="Times New Roman"/>
              </a:rPr>
              <a:t>H</a:t>
            </a:r>
            <a:r>
              <a:rPr lang="es-ES_tradnl" sz="2400" b="1" dirty="0" smtClean="0">
                <a:latin typeface="Times New Roman"/>
                <a:cs typeface="Times New Roman"/>
              </a:rPr>
              <a:t>istóricos</a:t>
            </a:r>
            <a:endParaRPr lang="es-ES" sz="2400" b="1" dirty="0">
              <a:latin typeface="Times New Roman"/>
              <a:cs typeface="Times New Roman"/>
            </a:endParaRPr>
          </a:p>
          <a:p>
            <a:pPr algn="just"/>
            <a:endParaRPr lang="es-MX" sz="2000" dirty="0" smtClean="0">
              <a:latin typeface="Times New Roman"/>
              <a:cs typeface="Times New Roman"/>
            </a:endParaRPr>
          </a:p>
          <a:p>
            <a:pPr algn="just"/>
            <a:endParaRPr lang="es-MX" sz="2000" dirty="0">
              <a:latin typeface="Times New Roman"/>
              <a:cs typeface="Times New Roman"/>
            </a:endParaRPr>
          </a:p>
          <a:p>
            <a:pPr algn="just"/>
            <a:endParaRPr lang="es-ES" sz="2000" dirty="0">
              <a:latin typeface="Times New Roman"/>
              <a:cs typeface="Times New Roman"/>
            </a:endParaRPr>
          </a:p>
          <a:p>
            <a:pPr lvl="0"/>
            <a:r>
              <a:rPr lang="es-ES_tradnl" sz="2400" b="1" dirty="0" smtClean="0">
                <a:latin typeface="Times New Roman"/>
                <a:cs typeface="Times New Roman"/>
              </a:rPr>
              <a:t>Tesis de partida: </a:t>
            </a:r>
          </a:p>
          <a:p>
            <a:pPr lvl="0"/>
            <a:endParaRPr lang="es-ES" sz="2400" b="1" dirty="0">
              <a:latin typeface="Times New Roman"/>
              <a:cs typeface="Times New Roman"/>
            </a:endParaRP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El </a:t>
            </a:r>
            <a:r>
              <a:rPr lang="es-MX" sz="2000" b="1" dirty="0" smtClean="0">
                <a:latin typeface="Times New Roman"/>
                <a:cs typeface="Times New Roman"/>
              </a:rPr>
              <a:t>turismo</a:t>
            </a:r>
            <a:r>
              <a:rPr lang="es-MX" sz="2000" dirty="0" smtClean="0">
                <a:latin typeface="Times New Roman"/>
                <a:cs typeface="Times New Roman"/>
              </a:rPr>
              <a:t> como el termometro de un conjunto de valores socioculturales asociados a cierta </a:t>
            </a:r>
            <a:r>
              <a:rPr lang="es-MX" sz="2000" b="1" dirty="0" smtClean="0">
                <a:latin typeface="Times New Roman"/>
                <a:cs typeface="Times New Roman"/>
              </a:rPr>
              <a:t>modernidad</a:t>
            </a:r>
            <a:r>
              <a:rPr lang="es-MX" sz="2000" dirty="0" smtClean="0">
                <a:latin typeface="Times New Roman"/>
                <a:cs typeface="Times New Roman"/>
              </a:rPr>
              <a:t> bien situada en el espacio y en el tiempo que se vuelve a la vez producto y vector de la misma con una inherente </a:t>
            </a:r>
            <a:r>
              <a:rPr lang="es-MX" sz="2000" b="1" dirty="0" smtClean="0">
                <a:latin typeface="Times New Roman"/>
                <a:cs typeface="Times New Roman"/>
              </a:rPr>
              <a:t>impronta espacial</a:t>
            </a:r>
            <a:r>
              <a:rPr lang="es-MX" sz="2000" dirty="0" smtClean="0">
                <a:latin typeface="Times New Roman"/>
                <a:cs typeface="Times New Roman"/>
              </a:rPr>
              <a:t>. </a:t>
            </a:r>
          </a:p>
          <a:p>
            <a:pPr lvl="0" algn="just"/>
            <a:endParaRPr lang="es-MX" sz="2000" dirty="0">
              <a:latin typeface="Times New Roman"/>
              <a:cs typeface="Times New Roman"/>
            </a:endParaRP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Alain Corbin (1995)</a:t>
            </a: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Dean MacCannell (1979)</a:t>
            </a: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John Urry (1990)</a:t>
            </a: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Marc Augé (1992)</a:t>
            </a:r>
            <a:endParaRPr lang="es-MX" sz="2400" dirty="0" smtClean="0">
              <a:latin typeface="Times New Roman"/>
              <a:cs typeface="Times New Roman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3707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5" y="349366"/>
            <a:ext cx="8447965" cy="781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 smtClean="0">
                <a:latin typeface="Times New Roman"/>
                <a:cs typeface="Times New Roman"/>
              </a:rPr>
              <a:t>I. Condiciones del turismo religioso y cultural en los </a:t>
            </a:r>
            <a:r>
              <a:rPr lang="es-ES_tradnl" sz="2400" b="1" dirty="0">
                <a:latin typeface="Times New Roman"/>
                <a:cs typeface="Times New Roman"/>
              </a:rPr>
              <a:t>C</a:t>
            </a:r>
            <a:r>
              <a:rPr lang="es-ES_tradnl" sz="2400" b="1" dirty="0" smtClean="0">
                <a:latin typeface="Times New Roman"/>
                <a:cs typeface="Times New Roman"/>
              </a:rPr>
              <a:t>entros </a:t>
            </a:r>
            <a:r>
              <a:rPr lang="es-ES_tradnl" sz="2400" b="1" dirty="0">
                <a:latin typeface="Times New Roman"/>
                <a:cs typeface="Times New Roman"/>
              </a:rPr>
              <a:t>H</a:t>
            </a:r>
            <a:r>
              <a:rPr lang="es-ES_tradnl" sz="2400" b="1" dirty="0" smtClean="0">
                <a:latin typeface="Times New Roman"/>
                <a:cs typeface="Times New Roman"/>
              </a:rPr>
              <a:t>istóricos</a:t>
            </a:r>
            <a:endParaRPr lang="es-ES" sz="2400" b="1" dirty="0">
              <a:latin typeface="Times New Roman"/>
              <a:cs typeface="Times New Roman"/>
            </a:endParaRPr>
          </a:p>
          <a:p>
            <a:pPr algn="just"/>
            <a:endParaRPr lang="es-MX" sz="2000" dirty="0" smtClean="0">
              <a:latin typeface="Times New Roman"/>
              <a:cs typeface="Times New Roman"/>
            </a:endParaRPr>
          </a:p>
          <a:p>
            <a:pPr algn="just"/>
            <a:r>
              <a:rPr lang="es-MX" sz="2000" b="1" dirty="0" smtClean="0">
                <a:latin typeface="Times New Roman"/>
                <a:cs typeface="Times New Roman"/>
              </a:rPr>
              <a:t>El Grand Tour</a:t>
            </a:r>
            <a:endParaRPr lang="es-MX" sz="2000" b="1" dirty="0">
              <a:latin typeface="Times New Roman"/>
              <a:cs typeface="Times New Roman"/>
            </a:endParaRPr>
          </a:p>
          <a:p>
            <a:pPr algn="just"/>
            <a:endParaRPr lang="es-ES" sz="2000" dirty="0">
              <a:latin typeface="Times New Roman"/>
              <a:cs typeface="Times New Roman"/>
            </a:endParaRPr>
          </a:p>
          <a:p>
            <a:pPr lvl="0"/>
            <a:r>
              <a:rPr lang="es-ES_tradnl" sz="2400" b="1" dirty="0" smtClean="0">
                <a:latin typeface="Times New Roman"/>
                <a:cs typeface="Times New Roman"/>
              </a:rPr>
              <a:t>Evento fundador del turismo: </a:t>
            </a:r>
          </a:p>
          <a:p>
            <a:pPr lvl="0" algn="just"/>
            <a:endParaRPr lang="es-MX" sz="2000" dirty="0">
              <a:latin typeface="Times New Roman"/>
              <a:cs typeface="Times New Roman"/>
            </a:endParaRP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“Los ideales culturales y pedagógicos de los primeros participantes del Grand Tour se encuentran corrompidos por aquellos de los </a:t>
            </a:r>
            <a:r>
              <a:rPr lang="es-MX" sz="2000" b="1" dirty="0" smtClean="0">
                <a:latin typeface="Times New Roman"/>
                <a:cs typeface="Times New Roman"/>
              </a:rPr>
              <a:t>placeres mundanos</a:t>
            </a:r>
            <a:r>
              <a:rPr lang="es-MX" sz="2000" dirty="0" smtClean="0">
                <a:latin typeface="Times New Roman"/>
                <a:cs typeface="Times New Roman"/>
              </a:rPr>
              <a:t> de la burgesía” (Adam Smith citado por Jafari J. 2000 p. 589)</a:t>
            </a:r>
          </a:p>
          <a:p>
            <a:pPr lvl="0" algn="just"/>
            <a:endParaRPr lang="es-MX" sz="2000" dirty="0">
              <a:latin typeface="Times New Roman"/>
              <a:cs typeface="Times New Roman"/>
            </a:endParaRPr>
          </a:p>
          <a:p>
            <a:pPr lvl="0" algn="just"/>
            <a:endParaRPr lang="es-MX" sz="2000" dirty="0" smtClean="0">
              <a:latin typeface="Times New Roman"/>
              <a:cs typeface="Times New Roman"/>
            </a:endParaRP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Neologismo: Tour-ist             Tour-ism</a:t>
            </a:r>
          </a:p>
          <a:p>
            <a:pPr lvl="0" algn="just"/>
            <a:endParaRPr lang="es-MX" sz="2000" dirty="0" smtClean="0">
              <a:latin typeface="Times New Roman"/>
              <a:cs typeface="Times New Roman"/>
            </a:endParaRP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“Personaje ignorante que obedecía a rituales de visitas rápidas de sitios culturales, pero que desperdiciaba la mayoría de su tiempo buscando la </a:t>
            </a:r>
            <a:r>
              <a:rPr lang="es-MX" sz="2000" b="1" dirty="0" smtClean="0">
                <a:latin typeface="Times New Roman"/>
                <a:cs typeface="Times New Roman"/>
              </a:rPr>
              <a:t>relajación y la diversión</a:t>
            </a:r>
            <a:r>
              <a:rPr lang="es-MX" sz="2000" dirty="0" smtClean="0">
                <a:latin typeface="Times New Roman"/>
                <a:cs typeface="Times New Roman"/>
              </a:rPr>
              <a:t>” (</a:t>
            </a:r>
            <a:r>
              <a:rPr lang="es-MX" sz="2000" i="1" dirty="0" smtClean="0">
                <a:latin typeface="Times New Roman"/>
                <a:cs typeface="Times New Roman"/>
              </a:rPr>
              <a:t>idem</a:t>
            </a:r>
            <a:r>
              <a:rPr lang="es-MX" sz="2000" dirty="0" smtClean="0">
                <a:latin typeface="Times New Roman"/>
                <a:cs typeface="Times New Roman"/>
              </a:rPr>
              <a:t>). </a:t>
            </a: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MX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Flecha derecha 1"/>
          <p:cNvSpPr/>
          <p:nvPr/>
        </p:nvSpPr>
        <p:spPr>
          <a:xfrm>
            <a:off x="2769885" y="4323191"/>
            <a:ext cx="526954" cy="1486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823102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24071" y="2499344"/>
            <a:ext cx="2823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Ciudad</a:t>
            </a:r>
          </a:p>
          <a:p>
            <a:endParaRPr lang="es-ES" dirty="0"/>
          </a:p>
          <a:p>
            <a:r>
              <a:rPr lang="es-ES" dirty="0" smtClean="0"/>
              <a:t>Arquitectura/Patrimonio</a:t>
            </a:r>
          </a:p>
          <a:p>
            <a:r>
              <a:rPr lang="es-ES" dirty="0" smtClean="0"/>
              <a:t>Recursos culturales </a:t>
            </a:r>
          </a:p>
          <a:p>
            <a:r>
              <a:rPr lang="es-ES" dirty="0" smtClean="0"/>
              <a:t>Vida social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580305" y="1688747"/>
            <a:ext cx="144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Viaje Cultural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566795" y="4174581"/>
            <a:ext cx="149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Viaje religioso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472490" y="5917368"/>
            <a:ext cx="261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Banalización/Masificación</a:t>
            </a:r>
            <a:endParaRPr lang="es-ES" dirty="0"/>
          </a:p>
        </p:txBody>
      </p:sp>
      <p:sp>
        <p:nvSpPr>
          <p:cNvPr id="8" name="Flecha curvada hacia abajo 7"/>
          <p:cNvSpPr/>
          <p:nvPr/>
        </p:nvSpPr>
        <p:spPr>
          <a:xfrm flipH="1">
            <a:off x="3202258" y="526890"/>
            <a:ext cx="3040118" cy="98622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Flecha curvada hacia arriba 8"/>
          <p:cNvSpPr/>
          <p:nvPr/>
        </p:nvSpPr>
        <p:spPr>
          <a:xfrm flipH="1">
            <a:off x="3242793" y="4660940"/>
            <a:ext cx="3026605" cy="97271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" name="Flecha arriba y abajo 9"/>
          <p:cNvSpPr/>
          <p:nvPr/>
        </p:nvSpPr>
        <p:spPr>
          <a:xfrm>
            <a:off x="6026189" y="2350735"/>
            <a:ext cx="472908" cy="1310467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84397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5" y="160227"/>
            <a:ext cx="8447965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romanUcPeriod"/>
            </a:pPr>
            <a:r>
              <a:rPr lang="es-ES_tradnl" sz="2400" b="1" dirty="0" smtClean="0">
                <a:latin typeface="Times New Roman"/>
                <a:cs typeface="Times New Roman"/>
              </a:rPr>
              <a:t>Condiciones del turismo religioso y cultural en los </a:t>
            </a:r>
            <a:r>
              <a:rPr lang="es-ES_tradnl" sz="2400" b="1" dirty="0">
                <a:latin typeface="Times New Roman"/>
                <a:cs typeface="Times New Roman"/>
              </a:rPr>
              <a:t>C</a:t>
            </a:r>
            <a:r>
              <a:rPr lang="es-ES_tradnl" sz="2400" b="1" dirty="0" smtClean="0">
                <a:latin typeface="Times New Roman"/>
                <a:cs typeface="Times New Roman"/>
              </a:rPr>
              <a:t>entros </a:t>
            </a:r>
            <a:r>
              <a:rPr lang="es-ES_tradnl" sz="2400" b="1" dirty="0">
                <a:latin typeface="Times New Roman"/>
                <a:cs typeface="Times New Roman"/>
              </a:rPr>
              <a:t>H</a:t>
            </a:r>
            <a:r>
              <a:rPr lang="es-ES_tradnl" sz="2400" b="1" dirty="0" smtClean="0">
                <a:latin typeface="Times New Roman"/>
                <a:cs typeface="Times New Roman"/>
              </a:rPr>
              <a:t>istóricos</a:t>
            </a:r>
            <a:endParaRPr lang="es-ES" sz="2400" b="1" dirty="0">
              <a:latin typeface="Times New Roman"/>
              <a:cs typeface="Times New Roman"/>
            </a:endParaRPr>
          </a:p>
          <a:p>
            <a:pPr lvl="0"/>
            <a:endParaRPr lang="es-ES_tradnl" sz="2400" b="1" dirty="0" smtClean="0">
              <a:latin typeface="Times New Roman"/>
              <a:cs typeface="Times New Roman"/>
            </a:endParaRPr>
          </a:p>
          <a:p>
            <a:pPr lvl="0"/>
            <a:r>
              <a:rPr lang="es-ES_tradnl" sz="2400" b="1" dirty="0" smtClean="0">
                <a:latin typeface="Times New Roman"/>
                <a:cs typeface="Times New Roman"/>
              </a:rPr>
              <a:t>Tendencias contemporáneas del turismo : </a:t>
            </a:r>
          </a:p>
          <a:p>
            <a:pPr lvl="0" algn="just"/>
            <a:endParaRPr lang="es-MX" sz="2000" dirty="0">
              <a:latin typeface="Times New Roman"/>
              <a:cs typeface="Times New Roman"/>
            </a:endParaRP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El turismo cultural: </a:t>
            </a:r>
          </a:p>
          <a:p>
            <a:pPr lvl="0" algn="just"/>
            <a:endParaRPr lang="es-MX" sz="2000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s-MX" dirty="0" smtClean="0">
                <a:latin typeface="Times New Roman"/>
                <a:cs typeface="Times New Roman"/>
              </a:rPr>
              <a:t>“</a:t>
            </a:r>
            <a:r>
              <a:rPr lang="es-ES_tradnl" dirty="0">
                <a:latin typeface="Times New Roman"/>
                <a:cs typeface="Times New Roman"/>
              </a:rPr>
              <a:t>El turismo cultural se define aquí como el </a:t>
            </a:r>
            <a:r>
              <a:rPr lang="es-ES_tradnl" b="1" dirty="0">
                <a:latin typeface="Times New Roman"/>
                <a:cs typeface="Times New Roman"/>
              </a:rPr>
              <a:t>desplazamiento</a:t>
            </a:r>
            <a:r>
              <a:rPr lang="es-ES_tradnl" dirty="0">
                <a:latin typeface="Times New Roman"/>
                <a:cs typeface="Times New Roman"/>
              </a:rPr>
              <a:t> (de al menos una noche) cuya principal motivación es ensanchar </a:t>
            </a:r>
            <a:r>
              <a:rPr lang="es-ES_tradnl" dirty="0" smtClean="0">
                <a:latin typeface="Times New Roman"/>
                <a:cs typeface="Times New Roman"/>
              </a:rPr>
              <a:t>horizontes</a:t>
            </a:r>
            <a:r>
              <a:rPr lang="es-ES_tradnl" dirty="0">
                <a:latin typeface="Times New Roman"/>
                <a:cs typeface="Times New Roman"/>
              </a:rPr>
              <a:t>, buscar </a:t>
            </a:r>
            <a:r>
              <a:rPr lang="es-ES_tradnl" b="1" dirty="0">
                <a:latin typeface="Times New Roman"/>
                <a:cs typeface="Times New Roman"/>
              </a:rPr>
              <a:t>conocimiento</a:t>
            </a:r>
            <a:r>
              <a:rPr lang="es-ES_tradnl" dirty="0">
                <a:latin typeface="Times New Roman"/>
                <a:cs typeface="Times New Roman"/>
              </a:rPr>
              <a:t> y emociones a través del descubrimiento del </a:t>
            </a:r>
            <a:r>
              <a:rPr lang="es-ES_tradnl" b="1" dirty="0">
                <a:latin typeface="Times New Roman"/>
                <a:cs typeface="Times New Roman"/>
              </a:rPr>
              <a:t>patrimonio y su </a:t>
            </a:r>
            <a:r>
              <a:rPr lang="es-ES_tradnl" b="1" dirty="0" smtClean="0">
                <a:latin typeface="Times New Roman"/>
                <a:cs typeface="Times New Roman"/>
              </a:rPr>
              <a:t>territorio</a:t>
            </a:r>
            <a:r>
              <a:rPr lang="es-ES_tradnl" dirty="0" smtClean="0">
                <a:latin typeface="Times New Roman"/>
                <a:cs typeface="Times New Roman"/>
              </a:rPr>
              <a:t>” (</a:t>
            </a:r>
            <a:r>
              <a:rPr lang="es-ES_tradnl" dirty="0">
                <a:latin typeface="Times New Roman"/>
                <a:cs typeface="Times New Roman"/>
              </a:rPr>
              <a:t>Origet </a:t>
            </a:r>
            <a:r>
              <a:rPr lang="es-ES_tradnl" dirty="0" smtClean="0">
                <a:latin typeface="Times New Roman"/>
                <a:cs typeface="Times New Roman"/>
              </a:rPr>
              <a:t>de Cluzeau</a:t>
            </a:r>
            <a:r>
              <a:rPr lang="es-ES_tradnl" dirty="0">
                <a:latin typeface="Times New Roman"/>
                <a:cs typeface="Times New Roman"/>
              </a:rPr>
              <a:t>, 1998). </a:t>
            </a:r>
            <a:endParaRPr lang="es-ES_tradnl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endParaRPr lang="es-ES_tradnl" dirty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s-ES_tradnl" dirty="0" smtClean="0">
                <a:latin typeface="Times New Roman"/>
                <a:cs typeface="Times New Roman"/>
              </a:rPr>
              <a:t>Por </a:t>
            </a:r>
            <a:r>
              <a:rPr lang="es-ES_tradnl" dirty="0">
                <a:latin typeface="Times New Roman"/>
                <a:cs typeface="Times New Roman"/>
              </a:rPr>
              <a:t>extensión, incluye las otras formas bien conocidas de </a:t>
            </a:r>
            <a:r>
              <a:rPr lang="es-ES_tradnl" dirty="0" smtClean="0">
                <a:latin typeface="Times New Roman"/>
                <a:cs typeface="Times New Roman"/>
              </a:rPr>
              <a:t>turismo donde </a:t>
            </a:r>
            <a:r>
              <a:rPr lang="es-ES_tradnl" dirty="0">
                <a:latin typeface="Times New Roman"/>
                <a:cs typeface="Times New Roman"/>
              </a:rPr>
              <a:t>estar de vacaciones favorece una </a:t>
            </a:r>
            <a:r>
              <a:rPr lang="es-ES_tradnl" b="1" dirty="0">
                <a:latin typeface="Times New Roman"/>
                <a:cs typeface="Times New Roman"/>
              </a:rPr>
              <a:t>práctica cultural ocasional</a:t>
            </a:r>
            <a:r>
              <a:rPr lang="es-ES_tradnl" dirty="0">
                <a:latin typeface="Times New Roman"/>
                <a:cs typeface="Times New Roman"/>
              </a:rPr>
              <a:t>. </a:t>
            </a:r>
            <a:endParaRPr lang="es-ES_tradnl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endParaRPr lang="es-ES_tradnl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s-ES_tradnl" dirty="0" smtClean="0">
                <a:latin typeface="Times New Roman"/>
                <a:cs typeface="Times New Roman"/>
              </a:rPr>
              <a:t>Prácticas turísticas culturales: visita de </a:t>
            </a:r>
            <a:r>
              <a:rPr lang="es-ES_tradnl" b="1" dirty="0" smtClean="0">
                <a:latin typeface="Times New Roman"/>
                <a:cs typeface="Times New Roman"/>
              </a:rPr>
              <a:t>museos</a:t>
            </a:r>
            <a:r>
              <a:rPr lang="es-ES_tradnl" dirty="0" smtClean="0">
                <a:latin typeface="Times New Roman"/>
                <a:cs typeface="Times New Roman"/>
              </a:rPr>
              <a:t>, sitios y </a:t>
            </a:r>
            <a:r>
              <a:rPr lang="es-ES_tradnl" b="1" dirty="0" smtClean="0">
                <a:latin typeface="Times New Roman"/>
                <a:cs typeface="Times New Roman"/>
              </a:rPr>
              <a:t>monumentos</a:t>
            </a:r>
            <a:r>
              <a:rPr lang="es-ES_tradnl" dirty="0" smtClean="0">
                <a:latin typeface="Times New Roman"/>
                <a:cs typeface="Times New Roman"/>
              </a:rPr>
              <a:t> históricos, festivales, teatros y </a:t>
            </a:r>
            <a:r>
              <a:rPr lang="es-ES_tradnl" b="1" dirty="0" smtClean="0">
                <a:latin typeface="Times New Roman"/>
                <a:cs typeface="Times New Roman"/>
              </a:rPr>
              <a:t>espectáculos</a:t>
            </a:r>
            <a:r>
              <a:rPr lang="es-ES_tradnl" dirty="0" smtClean="0">
                <a:latin typeface="Times New Roman"/>
                <a:cs typeface="Times New Roman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endParaRPr lang="es-ES_tradnl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Arial"/>
              <a:buChar char="•"/>
            </a:pPr>
            <a:r>
              <a:rPr lang="es-ES_tradnl" dirty="0" smtClean="0">
                <a:latin typeface="Times New Roman"/>
                <a:cs typeface="Times New Roman"/>
              </a:rPr>
              <a:t>Complementa con actividades de consumo (“</a:t>
            </a:r>
            <a:r>
              <a:rPr lang="es-ES_tradnl" b="1" dirty="0" smtClean="0">
                <a:latin typeface="Times New Roman"/>
                <a:cs typeface="Times New Roman"/>
              </a:rPr>
              <a:t>Industria Cultural</a:t>
            </a:r>
            <a:r>
              <a:rPr lang="es-ES_tradnl" dirty="0" smtClean="0">
                <a:latin typeface="Times New Roman"/>
                <a:cs typeface="Times New Roman"/>
              </a:rPr>
              <a:t>”)</a:t>
            </a:r>
            <a:endParaRPr lang="es-ES_tradnl" dirty="0">
              <a:latin typeface="Times New Roman"/>
              <a:cs typeface="Times New Roman"/>
            </a:endParaRPr>
          </a:p>
          <a:p>
            <a:pPr algn="just"/>
            <a:r>
              <a:rPr lang="es-ES_tradnl" dirty="0" smtClean="0">
                <a:latin typeface="Arial" pitchFamily="34" charset="0"/>
                <a:cs typeface="Arial" pitchFamily="34" charset="0"/>
              </a:rPr>
              <a:t> 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8297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5" y="349366"/>
            <a:ext cx="8447965" cy="7879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romanUcPeriod"/>
            </a:pPr>
            <a:r>
              <a:rPr lang="es-ES_tradnl" sz="2400" b="1" dirty="0" smtClean="0">
                <a:latin typeface="Times New Roman"/>
                <a:cs typeface="Times New Roman"/>
              </a:rPr>
              <a:t>Condiciones del turismo religioso y cultural en los </a:t>
            </a:r>
            <a:r>
              <a:rPr lang="es-ES_tradnl" sz="2400" b="1" dirty="0">
                <a:latin typeface="Times New Roman"/>
                <a:cs typeface="Times New Roman"/>
              </a:rPr>
              <a:t>C</a:t>
            </a:r>
            <a:r>
              <a:rPr lang="es-ES_tradnl" sz="2400" b="1" dirty="0" smtClean="0">
                <a:latin typeface="Times New Roman"/>
                <a:cs typeface="Times New Roman"/>
              </a:rPr>
              <a:t>entros </a:t>
            </a:r>
            <a:r>
              <a:rPr lang="es-ES_tradnl" sz="2400" b="1" dirty="0">
                <a:latin typeface="Times New Roman"/>
                <a:cs typeface="Times New Roman"/>
              </a:rPr>
              <a:t>H</a:t>
            </a:r>
            <a:r>
              <a:rPr lang="es-ES_tradnl" sz="2400" b="1" dirty="0" smtClean="0">
                <a:latin typeface="Times New Roman"/>
                <a:cs typeface="Times New Roman"/>
              </a:rPr>
              <a:t>istóricos</a:t>
            </a:r>
            <a:endParaRPr lang="es-ES" sz="2400" b="1" dirty="0">
              <a:latin typeface="Times New Roman"/>
              <a:cs typeface="Times New Roman"/>
            </a:endParaRPr>
          </a:p>
          <a:p>
            <a:pPr lvl="0"/>
            <a:endParaRPr lang="es-ES_tradnl" sz="2400" b="1" dirty="0" smtClean="0">
              <a:latin typeface="Times New Roman"/>
              <a:cs typeface="Times New Roman"/>
            </a:endParaRPr>
          </a:p>
          <a:p>
            <a:pPr lvl="0"/>
            <a:r>
              <a:rPr lang="es-ES_tradnl" sz="2400" b="1" dirty="0" smtClean="0">
                <a:latin typeface="Times New Roman"/>
                <a:cs typeface="Times New Roman"/>
              </a:rPr>
              <a:t>Tendencias contemporáneas del turismo: </a:t>
            </a:r>
          </a:p>
          <a:p>
            <a:pPr lvl="0" algn="just"/>
            <a:endParaRPr lang="es-MX" sz="2000" dirty="0" smtClean="0">
              <a:latin typeface="Times New Roman"/>
              <a:cs typeface="Times New Roman"/>
            </a:endParaRPr>
          </a:p>
          <a:p>
            <a:pPr lvl="0" algn="just"/>
            <a:r>
              <a:rPr lang="es-MX" sz="2000" dirty="0" smtClean="0">
                <a:latin typeface="Times New Roman"/>
                <a:cs typeface="Times New Roman"/>
              </a:rPr>
              <a:t>El turismo religioso: </a:t>
            </a:r>
          </a:p>
          <a:p>
            <a:pPr lvl="0" algn="just"/>
            <a:endParaRPr lang="es-MX" sz="2000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§"/>
            </a:pPr>
            <a:r>
              <a:rPr lang="es-ES_tradnl" sz="2000" dirty="0">
                <a:latin typeface="Times New Roman"/>
                <a:cs typeface="Times New Roman"/>
              </a:rPr>
              <a:t>I</a:t>
            </a:r>
            <a:r>
              <a:rPr lang="es-ES_tradnl" sz="2000" dirty="0" smtClean="0">
                <a:latin typeface="Times New Roman"/>
                <a:cs typeface="Times New Roman"/>
              </a:rPr>
              <a:t>ncluye </a:t>
            </a:r>
            <a:r>
              <a:rPr lang="es-ES_tradnl" sz="2000" dirty="0">
                <a:latin typeface="Times New Roman"/>
                <a:cs typeface="Times New Roman"/>
              </a:rPr>
              <a:t>tres tipos de actividad: </a:t>
            </a:r>
            <a:r>
              <a:rPr lang="es-ES_tradnl" sz="2000" b="1" dirty="0">
                <a:latin typeface="Times New Roman"/>
                <a:cs typeface="Times New Roman"/>
              </a:rPr>
              <a:t>la peregrinación, la cultura y reflexión religiosa</a:t>
            </a:r>
            <a:r>
              <a:rPr lang="es-ES_tradnl" sz="2000" dirty="0">
                <a:latin typeface="Times New Roman"/>
                <a:cs typeface="Times New Roman"/>
              </a:rPr>
              <a:t> (Ruiz Gavito, 2009). </a:t>
            </a:r>
            <a:endParaRPr lang="es-ES_tradnl" sz="2000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_tradnl" sz="2000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§"/>
            </a:pPr>
            <a:r>
              <a:rPr lang="es-ES_tradnl" sz="2000" dirty="0" smtClean="0">
                <a:latin typeface="Times New Roman"/>
                <a:cs typeface="Times New Roman"/>
              </a:rPr>
              <a:t>En la </a:t>
            </a:r>
            <a:r>
              <a:rPr lang="es-ES_tradnl" sz="2000" dirty="0">
                <a:latin typeface="Times New Roman"/>
                <a:cs typeface="Times New Roman"/>
              </a:rPr>
              <a:t>peregrinación se incluye la oración, la penitencia y otras </a:t>
            </a:r>
            <a:r>
              <a:rPr lang="es-ES_tradnl" sz="2000" b="1" dirty="0">
                <a:latin typeface="Times New Roman"/>
                <a:cs typeface="Times New Roman"/>
              </a:rPr>
              <a:t>formas de culto </a:t>
            </a:r>
            <a:r>
              <a:rPr lang="es-ES_tradnl" sz="2000" dirty="0">
                <a:latin typeface="Times New Roman"/>
                <a:cs typeface="Times New Roman"/>
              </a:rPr>
              <a:t>practicadas </a:t>
            </a:r>
            <a:r>
              <a:rPr lang="es-ES_tradnl" sz="2000" dirty="0" smtClean="0">
                <a:latin typeface="Times New Roman"/>
                <a:cs typeface="Times New Roman"/>
              </a:rPr>
              <a:t>en </a:t>
            </a:r>
            <a:r>
              <a:rPr lang="es-ES_tradnl" sz="2000" dirty="0">
                <a:latin typeface="Times New Roman"/>
                <a:cs typeface="Times New Roman"/>
              </a:rPr>
              <a:t>los lugares santos (Ostrowski, 2000)</a:t>
            </a:r>
            <a:r>
              <a:rPr lang="es-ES_tradnl" sz="2000" dirty="0" smtClean="0">
                <a:latin typeface="Times New Roman"/>
                <a:cs typeface="Times New Roman"/>
              </a:rPr>
              <a:t>.</a:t>
            </a:r>
          </a:p>
          <a:p>
            <a:pPr marL="342900" indent="-342900" algn="just">
              <a:buFont typeface="Wingdings" charset="2"/>
              <a:buChar char="§"/>
            </a:pPr>
            <a:endParaRPr lang="es-ES_tradnl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§"/>
            </a:pPr>
            <a:r>
              <a:rPr lang="es-ES_tradnl" sz="2000" u="sng" dirty="0" smtClean="0">
                <a:latin typeface="Times New Roman"/>
                <a:cs typeface="Times New Roman"/>
              </a:rPr>
              <a:t>El simple </a:t>
            </a:r>
            <a:r>
              <a:rPr lang="es-ES_tradnl" sz="2000" u="sng" dirty="0">
                <a:latin typeface="Times New Roman"/>
                <a:cs typeface="Times New Roman"/>
              </a:rPr>
              <a:t>culto está desapareciendo paulatinamente a favor de un </a:t>
            </a:r>
            <a:r>
              <a:rPr lang="es-ES_tradnl" sz="2000" b="1" u="sng" dirty="0">
                <a:latin typeface="Times New Roman"/>
                <a:cs typeface="Times New Roman"/>
              </a:rPr>
              <a:t>"ir de </a:t>
            </a:r>
            <a:r>
              <a:rPr lang="es-ES_tradnl" sz="2000" b="1" u="sng" dirty="0" smtClean="0">
                <a:latin typeface="Times New Roman"/>
                <a:cs typeface="Times New Roman"/>
              </a:rPr>
              <a:t>compras” </a:t>
            </a:r>
            <a:r>
              <a:rPr lang="es-ES_tradnl" sz="2000" u="sng" dirty="0">
                <a:latin typeface="Times New Roman"/>
                <a:cs typeface="Times New Roman"/>
              </a:rPr>
              <a:t>(</a:t>
            </a:r>
            <a:r>
              <a:rPr lang="es-ES_tradnl" sz="2000" u="sng" dirty="0" smtClean="0">
                <a:latin typeface="Times New Roman"/>
                <a:cs typeface="Times New Roman"/>
              </a:rPr>
              <a:t>Sena </a:t>
            </a:r>
            <a:r>
              <a:rPr lang="es-ES_tradnl" sz="2000" u="sng" dirty="0">
                <a:latin typeface="Times New Roman"/>
                <a:cs typeface="Times New Roman"/>
              </a:rPr>
              <a:t>de </a:t>
            </a:r>
            <a:r>
              <a:rPr lang="es-ES_tradnl" sz="2000" u="sng" dirty="0" smtClean="0">
                <a:latin typeface="Times New Roman"/>
                <a:cs typeface="Times New Roman"/>
              </a:rPr>
              <a:t>Oliveira, 2009</a:t>
            </a:r>
            <a:r>
              <a:rPr lang="es-ES_tradnl" sz="2000" u="sng" dirty="0">
                <a:latin typeface="Times New Roman"/>
                <a:cs typeface="Times New Roman"/>
              </a:rPr>
              <a:t>). </a:t>
            </a:r>
            <a:endParaRPr lang="es-ES_tradnl" sz="2000" u="sng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_tradnl" sz="2000" dirty="0"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§"/>
            </a:pPr>
            <a:r>
              <a:rPr lang="es-ES_tradnl" sz="2000" dirty="0" smtClean="0">
                <a:latin typeface="Times New Roman"/>
                <a:cs typeface="Times New Roman"/>
              </a:rPr>
              <a:t>Se observa entonces la </a:t>
            </a:r>
            <a:r>
              <a:rPr lang="es-ES_tradnl" sz="2000" dirty="0">
                <a:latin typeface="Times New Roman"/>
                <a:cs typeface="Times New Roman"/>
              </a:rPr>
              <a:t>siguiente ecuación: </a:t>
            </a:r>
            <a:r>
              <a:rPr lang="es-ES_tradnl" sz="2000" b="1" dirty="0">
                <a:latin typeface="Times New Roman"/>
                <a:cs typeface="Times New Roman"/>
              </a:rPr>
              <a:t>peregrinación, oración y consumo. </a:t>
            </a:r>
            <a:endParaRPr lang="es-MX" sz="2000" b="1" dirty="0">
              <a:latin typeface="Times New Roman"/>
              <a:cs typeface="Times New Roman"/>
            </a:endParaRPr>
          </a:p>
          <a:p>
            <a:pPr lvl="0" algn="just"/>
            <a:r>
              <a:rPr lang="es-MX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961508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5" y="349366"/>
            <a:ext cx="8447965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II. Las transformaciones </a:t>
            </a:r>
            <a:r>
              <a:rPr lang="es-ES" sz="2400" b="1" dirty="0">
                <a:latin typeface="Times New Roman"/>
                <a:cs typeface="Times New Roman"/>
              </a:rPr>
              <a:t>derivadas de la tematización turística de los centros </a:t>
            </a:r>
            <a:r>
              <a:rPr lang="es-ES" sz="2400" b="1" dirty="0" smtClean="0">
                <a:latin typeface="Times New Roman"/>
                <a:cs typeface="Times New Roman"/>
              </a:rPr>
              <a:t>históricos. </a:t>
            </a:r>
          </a:p>
          <a:p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s-ES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El </a:t>
            </a:r>
            <a:r>
              <a:rPr lang="es-ES" b="1" dirty="0">
                <a:solidFill>
                  <a:srgbClr val="292934"/>
                </a:solidFill>
                <a:latin typeface="Times New Roman"/>
                <a:cs typeface="Times New Roman"/>
              </a:rPr>
              <a:t>patrimonio construido </a:t>
            </a: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dirty="0" smtClean="0">
                <a:solidFill>
                  <a:srgbClr val="292934"/>
                </a:solidFill>
                <a:latin typeface="Times New Roman"/>
                <a:cs typeface="Times New Roman"/>
              </a:rPr>
              <a:t>Explotación turístico-comercial </a:t>
            </a:r>
          </a:p>
          <a:p>
            <a:pPr lvl="1" algn="just">
              <a:spcAft>
                <a:spcPts val="1200"/>
              </a:spcAft>
              <a:buFont typeface="Wingdings" charset="2"/>
              <a:buChar char="§"/>
            </a:pPr>
            <a:r>
              <a:rPr lang="es-ES_tradnl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Françoise Choay historiadora de la arquitectura nombra ese tipo de </a:t>
            </a:r>
            <a:r>
              <a:rPr lang="es-ES_tradnl" sz="1600" i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perversiones del patrimonio </a:t>
            </a:r>
            <a:r>
              <a:rPr lang="es-ES_tradnl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bajo el término de “mercantilización universal del patrimonio” y las asocia a los conceptos de </a:t>
            </a:r>
            <a:r>
              <a:rPr lang="es-ES_tradnl" sz="1600" b="1" i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Museificación</a:t>
            </a:r>
            <a:r>
              <a:rPr lang="es-ES_tradnl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 y de </a:t>
            </a:r>
            <a:r>
              <a:rPr lang="es-ES_tradnl" sz="1600" b="1" i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Disneyficación</a:t>
            </a:r>
            <a:r>
              <a:rPr lang="es-ES_tradnl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 de monumentos y edificios históricos </a:t>
            </a:r>
            <a:r>
              <a:rPr lang="es-MX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(Choay, 2009: XLIII). </a:t>
            </a:r>
            <a:endParaRPr lang="es-ES" dirty="0" smtClean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dirty="0" smtClean="0">
                <a:solidFill>
                  <a:srgbClr val="292934"/>
                </a:solidFill>
                <a:latin typeface="Times New Roman"/>
                <a:cs typeface="Times New Roman"/>
              </a:rPr>
              <a:t>Conservación contra </a:t>
            </a:r>
            <a:r>
              <a:rPr lang="es-ES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Rentabilidad</a:t>
            </a: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endParaRPr lang="es-ES" dirty="0" smtClean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dirty="0" smtClean="0">
                <a:solidFill>
                  <a:srgbClr val="292934"/>
                </a:solidFill>
                <a:latin typeface="Times New Roman"/>
                <a:cs typeface="Times New Roman"/>
              </a:rPr>
              <a:t>Turismo depredador del patrimonio </a:t>
            </a:r>
          </a:p>
          <a:p>
            <a:pPr lvl="1" algn="just">
              <a:spcAft>
                <a:spcPts val="1200"/>
              </a:spcAft>
              <a:buFont typeface="Wingdings" charset="2"/>
              <a:buChar char="§"/>
            </a:pP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“Esta cruzada por el </a:t>
            </a:r>
            <a:r>
              <a:rPr lang="es-ES" sz="1600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consumo mercantil del patrimonio 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con frecuencia termina con la </a:t>
            </a:r>
            <a:r>
              <a:rPr lang="es-ES" sz="1600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destrucción de sitios 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declarados, tanto por la construcción de estructuras de recepción (hoteleras y otras), tanto como por la eliminación de actividades creativas vinculadas a la cultura local y a su identidad, en particular en los países del Sur…(</a:t>
            </a:r>
            <a:r>
              <a:rPr lang="es-ES" sz="1600" i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Ídem</a:t>
            </a:r>
            <a:r>
              <a:rPr lang="es-ES" sz="1600" dirty="0" smtClean="0">
                <a:solidFill>
                  <a:srgbClr val="292934"/>
                </a:solidFill>
                <a:latin typeface="Times New Roman"/>
                <a:cs typeface="Times New Roman"/>
              </a:rPr>
              <a:t>)”</a:t>
            </a: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MX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73861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0385" y="349366"/>
            <a:ext cx="8447965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/>
                <a:cs typeface="Times New Roman"/>
              </a:rPr>
              <a:t>II. Las transformaciones </a:t>
            </a:r>
            <a:r>
              <a:rPr lang="es-ES" sz="2400" b="1" dirty="0">
                <a:latin typeface="Times New Roman"/>
                <a:cs typeface="Times New Roman"/>
              </a:rPr>
              <a:t>derivadas de la tematización turística de los centros </a:t>
            </a:r>
            <a:r>
              <a:rPr lang="es-ES" sz="2400" b="1" dirty="0" smtClean="0">
                <a:latin typeface="Times New Roman"/>
                <a:cs typeface="Times New Roman"/>
              </a:rPr>
              <a:t>históricos. </a:t>
            </a:r>
          </a:p>
          <a:p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s-ES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La ciudad tematizada y la exclusión socio-territorial </a:t>
            </a:r>
            <a:endParaRPr lang="es-ES" b="1" dirty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_tradnl" dirty="0">
                <a:latin typeface="Times New Roman"/>
                <a:cs typeface="Times New Roman"/>
              </a:rPr>
              <a:t>“Optar por la tematización implica </a:t>
            </a:r>
            <a:r>
              <a:rPr lang="es-ES_tradnl" b="1" dirty="0">
                <a:latin typeface="Times New Roman"/>
                <a:cs typeface="Times New Roman"/>
              </a:rPr>
              <a:t>dedicar partes acotadas, comprensibles y completas </a:t>
            </a:r>
            <a:r>
              <a:rPr lang="es-ES_tradnl" dirty="0">
                <a:latin typeface="Times New Roman"/>
                <a:cs typeface="Times New Roman"/>
              </a:rPr>
              <a:t>a un </a:t>
            </a:r>
            <a:r>
              <a:rPr lang="es-ES_tradnl" b="1" dirty="0">
                <a:latin typeface="Times New Roman"/>
                <a:cs typeface="Times New Roman"/>
              </a:rPr>
              <a:t>tema concreto </a:t>
            </a:r>
            <a:r>
              <a:rPr lang="es-ES_tradnl" dirty="0">
                <a:latin typeface="Times New Roman"/>
                <a:cs typeface="Times New Roman"/>
              </a:rPr>
              <a:t>que se ofrece como atractivo al turismo” </a:t>
            </a:r>
            <a:r>
              <a:rPr lang="es-ES_tradnl" dirty="0" smtClean="0">
                <a:latin typeface="Times New Roman"/>
                <a:cs typeface="Times New Roman"/>
              </a:rPr>
              <a:t>(Montaner y </a:t>
            </a:r>
            <a:r>
              <a:rPr lang="es-ES_tradnl" dirty="0">
                <a:latin typeface="Times New Roman"/>
                <a:cs typeface="Times New Roman"/>
              </a:rPr>
              <a:t>Muxí </a:t>
            </a:r>
            <a:r>
              <a:rPr lang="es-ES_tradnl" dirty="0" smtClean="0">
                <a:latin typeface="Times New Roman"/>
                <a:cs typeface="Times New Roman"/>
              </a:rPr>
              <a:t>2012</a:t>
            </a:r>
            <a:r>
              <a:rPr lang="es-ES_tradnl" dirty="0">
                <a:latin typeface="Times New Roman"/>
                <a:cs typeface="Times New Roman"/>
              </a:rPr>
              <a:t>: 147</a:t>
            </a:r>
            <a:r>
              <a:rPr lang="es-ES_tradnl" dirty="0" smtClean="0">
                <a:latin typeface="Times New Roman"/>
                <a:cs typeface="Times New Roman"/>
              </a:rPr>
              <a:t>).  </a:t>
            </a: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endParaRPr lang="es-ES_tradnl" dirty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_tradnl" dirty="0" smtClean="0">
                <a:solidFill>
                  <a:srgbClr val="292934"/>
                </a:solidFill>
                <a:latin typeface="Times New Roman"/>
                <a:cs typeface="Times New Roman"/>
              </a:rPr>
              <a:t>La ciudad </a:t>
            </a:r>
            <a:r>
              <a:rPr lang="es-ES_tradnl" dirty="0">
                <a:solidFill>
                  <a:srgbClr val="292934"/>
                </a:solidFill>
                <a:latin typeface="Times New Roman"/>
                <a:cs typeface="Times New Roman"/>
              </a:rPr>
              <a:t>se vuelve un </a:t>
            </a:r>
            <a:r>
              <a:rPr lang="es-ES_tradnl" b="1" dirty="0">
                <a:solidFill>
                  <a:srgbClr val="292934"/>
                </a:solidFill>
                <a:latin typeface="Times New Roman"/>
                <a:cs typeface="Times New Roman"/>
              </a:rPr>
              <a:t>producto de </a:t>
            </a:r>
            <a:r>
              <a:rPr lang="es-ES_tradnl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consumo </a:t>
            </a:r>
            <a:r>
              <a:rPr lang="es-ES_tradnl" dirty="0" smtClean="0">
                <a:solidFill>
                  <a:srgbClr val="292934"/>
                </a:solidFill>
                <a:latin typeface="Times New Roman"/>
                <a:cs typeface="Times New Roman"/>
              </a:rPr>
              <a:t>en </a:t>
            </a:r>
            <a:r>
              <a:rPr lang="es-ES_tradnl" dirty="0">
                <a:solidFill>
                  <a:srgbClr val="292934"/>
                </a:solidFill>
                <a:latin typeface="Times New Roman"/>
                <a:cs typeface="Times New Roman"/>
              </a:rPr>
              <a:t>particular </a:t>
            </a:r>
            <a:r>
              <a:rPr lang="es-ES_tradnl" dirty="0" smtClean="0">
                <a:solidFill>
                  <a:srgbClr val="292934"/>
                </a:solidFill>
                <a:latin typeface="Times New Roman"/>
                <a:cs typeface="Times New Roman"/>
              </a:rPr>
              <a:t>para el turismo </a:t>
            </a:r>
            <a:r>
              <a:rPr lang="es-ES_tradnl" dirty="0">
                <a:solidFill>
                  <a:srgbClr val="292934"/>
                </a:solidFill>
                <a:latin typeface="Times New Roman"/>
                <a:cs typeface="Times New Roman"/>
              </a:rPr>
              <a:t>de masas (cultural, religioso, deportivo o de negocios). </a:t>
            </a:r>
            <a:r>
              <a:rPr lang="es-ES_tradnl" dirty="0" smtClean="0">
                <a:solidFill>
                  <a:srgbClr val="292934"/>
                </a:solidFill>
                <a:latin typeface="Times New Roman"/>
                <a:cs typeface="Times New Roman"/>
              </a:rPr>
              <a:t>Ella se </a:t>
            </a:r>
            <a:r>
              <a:rPr lang="es-ES_tradnl" dirty="0">
                <a:solidFill>
                  <a:srgbClr val="292934"/>
                </a:solidFill>
                <a:latin typeface="Times New Roman"/>
                <a:cs typeface="Times New Roman"/>
              </a:rPr>
              <a:t>ha vuelto objeto de deseo para la </a:t>
            </a:r>
            <a:r>
              <a:rPr lang="es-ES_tradnl" b="1" dirty="0">
                <a:solidFill>
                  <a:srgbClr val="292934"/>
                </a:solidFill>
                <a:latin typeface="Times New Roman"/>
                <a:cs typeface="Times New Roman"/>
              </a:rPr>
              <a:t>inversión inmobiliaria </a:t>
            </a:r>
            <a:r>
              <a:rPr lang="es-ES_tradnl" dirty="0">
                <a:solidFill>
                  <a:srgbClr val="292934"/>
                </a:solidFill>
                <a:latin typeface="Times New Roman"/>
                <a:cs typeface="Times New Roman"/>
              </a:rPr>
              <a:t>debido a la alta rentabilidad de los espacios de </a:t>
            </a:r>
            <a:r>
              <a:rPr lang="es-ES_tradnl" b="1" dirty="0">
                <a:solidFill>
                  <a:srgbClr val="292934"/>
                </a:solidFill>
                <a:latin typeface="Times New Roman"/>
                <a:cs typeface="Times New Roman"/>
              </a:rPr>
              <a:t>consumo turístico-</a:t>
            </a:r>
            <a:r>
              <a:rPr lang="es-ES_tradnl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comerciales. </a:t>
            </a:r>
          </a:p>
          <a:p>
            <a:pPr algn="just">
              <a:spcAft>
                <a:spcPts val="1200"/>
              </a:spcAft>
            </a:pPr>
            <a:endParaRPr lang="es-ES" dirty="0" smtClean="0">
              <a:solidFill>
                <a:srgbClr val="292934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  <a:buFont typeface="Wingdings" charset="2"/>
              <a:buChar char="§"/>
            </a:pPr>
            <a:r>
              <a:rPr lang="es-ES" dirty="0" smtClean="0">
                <a:solidFill>
                  <a:srgbClr val="292934"/>
                </a:solidFill>
                <a:latin typeface="Times New Roman"/>
                <a:cs typeface="Times New Roman"/>
              </a:rPr>
              <a:t>En la tematización de los centros históricos se han identificado </a:t>
            </a:r>
            <a:r>
              <a:rPr lang="es-ES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dinámicas excluyentes basadas en el consumo</a:t>
            </a:r>
            <a:r>
              <a:rPr lang="es-ES" dirty="0" smtClean="0">
                <a:solidFill>
                  <a:srgbClr val="292934"/>
                </a:solidFill>
                <a:latin typeface="Times New Roman"/>
                <a:cs typeface="Times New Roman"/>
              </a:rPr>
              <a:t> asociadas a la </a:t>
            </a:r>
            <a:r>
              <a:rPr lang="es-ES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gentrificación</a:t>
            </a:r>
            <a:r>
              <a:rPr lang="es-ES" b="1" dirty="0">
                <a:solidFill>
                  <a:srgbClr val="292934"/>
                </a:solidFill>
                <a:latin typeface="Times New Roman"/>
                <a:cs typeface="Times New Roman"/>
              </a:rPr>
              <a:t> </a:t>
            </a:r>
            <a:r>
              <a:rPr lang="es-ES" dirty="0" smtClean="0">
                <a:solidFill>
                  <a:srgbClr val="292934"/>
                </a:solidFill>
                <a:latin typeface="Times New Roman"/>
                <a:cs typeface="Times New Roman"/>
              </a:rPr>
              <a:t>(Delgadillo, 2016; Hiernaux y González, 2014;  Carrión, 2007 ; Casgraín  y Janoshka, 2013; Navarrete, 2016).  </a:t>
            </a:r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MX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/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MX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0" y="6171192"/>
            <a:ext cx="9144000" cy="6868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60304959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9520</TotalTime>
  <Words>2009</Words>
  <Application>Microsoft Office PowerPoint</Application>
  <PresentationFormat>Presentación en pantalla (4:3)</PresentationFormat>
  <Paragraphs>305</Paragraphs>
  <Slides>24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Vínculos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7" baseType="lpstr">
      <vt:lpstr>Diseño personalizado</vt:lpstr>
      <vt:lpstr>1_Diseño personalizado</vt:lpstr>
      <vt:lpstr>\\localhost\Users\davidnavarreteescobedo\Desktop\Investigación 2016\RNIU 2016\Macintosh HD:Users:davidnavarreteescobedo:Desktop:Investigación 2015:INVI 2015:Turismo y gentrificación en México 03012016.docx!OLE_LINK2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reyes</dc:creator>
  <cp:lastModifiedBy>ziccardia</cp:lastModifiedBy>
  <cp:revision>114</cp:revision>
  <dcterms:created xsi:type="dcterms:W3CDTF">2017-09-04T16:56:52Z</dcterms:created>
  <dcterms:modified xsi:type="dcterms:W3CDTF">2017-10-11T21:48:10Z</dcterms:modified>
</cp:coreProperties>
</file>