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57" r:id="rId7"/>
    <p:sldId id="264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rmenimelda@gmail.com" TargetMode="External"/><Relationship Id="rId2" Type="http://schemas.openxmlformats.org/officeDocument/2006/relationships/hyperlink" Target="mailto:danielhiernaux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518" y="2857500"/>
            <a:ext cx="7929082" cy="1589116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/>
              <a:t/>
            </a:r>
            <a:br>
              <a:rPr lang="es-MX" sz="1800" b="1" dirty="0"/>
            </a:br>
            <a:r>
              <a:rPr lang="es-MX" sz="1800" b="1" dirty="0"/>
              <a:t>LA NUEVA ECONOMÍA TURÍSTICA EN EL CENTRO HISTÓRICO DE QUERÉTARO</a:t>
            </a:r>
            <a:r>
              <a:rPr lang="es-ES_tradnl" sz="1800" dirty="0"/>
              <a:t/>
            </a:r>
            <a:br>
              <a:rPr lang="es-ES_tradnl" sz="1800" dirty="0"/>
            </a:br>
            <a:endParaRPr lang="es-ES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0518" y="4518837"/>
            <a:ext cx="7929082" cy="23391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/>
              <a:t>Daniel </a:t>
            </a:r>
            <a:r>
              <a:rPr lang="es-ES" sz="2000" b="1" dirty="0" err="1"/>
              <a:t>Hiernaux-Nicolas</a:t>
            </a:r>
            <a:endParaRPr lang="es-ES" sz="2000" b="1" dirty="0"/>
          </a:p>
          <a:p>
            <a:pPr algn="ctr">
              <a:spcBef>
                <a:spcPts val="600"/>
              </a:spcBef>
            </a:pPr>
            <a:r>
              <a:rPr lang="es-ES" sz="2000" b="1" dirty="0"/>
              <a:t>Carmen Imelda González </a:t>
            </a:r>
            <a:r>
              <a:rPr lang="es-ES" sz="2000" b="1" dirty="0" smtClean="0"/>
              <a:t>Gómez</a:t>
            </a:r>
            <a:endParaRPr lang="es-ES" sz="1600" dirty="0"/>
          </a:p>
          <a:p>
            <a:pPr algn="ctr">
              <a:spcBef>
                <a:spcPts val="600"/>
              </a:spcBef>
            </a:pPr>
            <a:r>
              <a:rPr lang="es-ES" sz="1600" dirty="0"/>
              <a:t>Trabajo presentado en el </a:t>
            </a:r>
          </a:p>
          <a:p>
            <a:pPr algn="ctr">
              <a:spcBef>
                <a:spcPts val="600"/>
              </a:spcBef>
            </a:pPr>
            <a:r>
              <a:rPr lang="es-ES" sz="1600" dirty="0"/>
              <a:t>Seminario Internacional </a:t>
            </a:r>
          </a:p>
          <a:p>
            <a:pPr algn="ctr">
              <a:spcBef>
                <a:spcPts val="600"/>
              </a:spcBef>
            </a:pPr>
            <a:r>
              <a:rPr lang="es-ES" sz="1600" dirty="0"/>
              <a:t>"Patrimonio, economía local y turismo en los centros históricos", organizado por la Red Temática CONACYT sobre "Centros Históricos de Ciudades Mexicanas"</a:t>
            </a:r>
          </a:p>
        </p:txBody>
      </p:sp>
      <p:pic>
        <p:nvPicPr>
          <p:cNvPr id="8194" name="Picture 2" descr="http://www.red-centros-hist.unam.mx/images/red-tematica-chmex-logo-web-berenjena-28.jpg?crc=4180276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86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397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7951"/>
            <a:ext cx="8913813" cy="914400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Localización de los hoteles en el Centre Histórico de Querétaro 2013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3266146"/>
              </p:ext>
            </p:extLst>
          </p:nvPr>
        </p:nvGraphicFramePr>
        <p:xfrm>
          <a:off x="1177301" y="1272351"/>
          <a:ext cx="6771896" cy="5610126"/>
        </p:xfrm>
        <a:graphic>
          <a:graphicData uri="http://schemas.openxmlformats.org/presentationml/2006/ole">
            <p:oleObj spid="_x0000_s4102" name="Documento" r:id="rId3" imgW="5625893" imgH="466072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9975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83986"/>
            <a:ext cx="8913813" cy="914400"/>
          </a:xfrm>
        </p:spPr>
        <p:txBody>
          <a:bodyPr/>
          <a:lstStyle/>
          <a:p>
            <a:r>
              <a:rPr lang="es-ES" dirty="0"/>
              <a:t>Consideraciones finales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15914" y="1764490"/>
            <a:ext cx="5566459" cy="4753910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Fuerte crecimiento de </a:t>
            </a:r>
            <a:r>
              <a:rPr lang="es-ES" dirty="0" err="1"/>
              <a:t>AirB&amp;B</a:t>
            </a:r>
            <a:r>
              <a:rPr lang="es-ES" dirty="0"/>
              <a:t>, alrededor de 300 ofertas en el centro, no hay control ni interés en controlarlo. </a:t>
            </a:r>
          </a:p>
          <a:p>
            <a:r>
              <a:rPr lang="es-ES" dirty="0"/>
              <a:t>Formación de un distrito turístico en expansión</a:t>
            </a:r>
          </a:p>
          <a:p>
            <a:r>
              <a:rPr lang="es-ES" dirty="0"/>
              <a:t>“</a:t>
            </a:r>
            <a:r>
              <a:rPr lang="es-ES" dirty="0" err="1"/>
              <a:t>Turistificación</a:t>
            </a:r>
            <a:r>
              <a:rPr lang="es-ES" dirty="0"/>
              <a:t>” creciente del centro Histórico</a:t>
            </a:r>
          </a:p>
          <a:p>
            <a:r>
              <a:rPr lang="es-ES" dirty="0"/>
              <a:t>Encarecimiento del mercado inmobiliario</a:t>
            </a:r>
          </a:p>
          <a:p>
            <a:r>
              <a:rPr lang="es-ES" dirty="0"/>
              <a:t>Desplazamiento habitantes</a:t>
            </a:r>
          </a:p>
          <a:p>
            <a:r>
              <a:rPr lang="es-ES" dirty="0"/>
              <a:t>Más actividades ligados al ocio</a:t>
            </a:r>
          </a:p>
          <a:p>
            <a:r>
              <a:rPr lang="es-ES" dirty="0"/>
              <a:t>Formación de turismo en red, con San Juan del Río, Tequisquiapan y Pueblos Mágicos</a:t>
            </a:r>
          </a:p>
          <a:p>
            <a:r>
              <a:rPr lang="es-ES" dirty="0"/>
              <a:t>Efectos discutibles</a:t>
            </a:r>
          </a:p>
        </p:txBody>
      </p:sp>
      <p:pic>
        <p:nvPicPr>
          <p:cNvPr id="5" name="Imagen 4" descr="image (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74" y="1512420"/>
            <a:ext cx="3313243" cy="22066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74" y="4404890"/>
            <a:ext cx="3313243" cy="18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88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5930" y="2161985"/>
            <a:ext cx="3916434" cy="4391833"/>
          </a:xfrm>
        </p:spPr>
        <p:txBody>
          <a:bodyPr>
            <a:normAutofit/>
          </a:bodyPr>
          <a:lstStyle/>
          <a:p>
            <a:r>
              <a:rPr lang="es-ES" dirty="0"/>
              <a:t>Daniel </a:t>
            </a:r>
            <a:r>
              <a:rPr lang="es-ES" dirty="0" err="1"/>
              <a:t>Hiernaux</a:t>
            </a:r>
            <a:r>
              <a:rPr lang="es-ES" dirty="0"/>
              <a:t> </a:t>
            </a:r>
            <a:r>
              <a:rPr lang="es-ES" dirty="0" err="1"/>
              <a:t>Nicolas</a:t>
            </a:r>
            <a:endParaRPr lang="es-ES" dirty="0"/>
          </a:p>
          <a:p>
            <a:pPr lvl="1"/>
            <a:r>
              <a:rPr lang="es-ES" dirty="0">
                <a:hlinkClick r:id="rId2"/>
              </a:rPr>
              <a:t>danielhiernaux@gmail.com</a:t>
            </a:r>
            <a:r>
              <a:rPr lang="es-ES" dirty="0"/>
              <a:t>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Carmen Imelda González Gómez</a:t>
            </a:r>
          </a:p>
          <a:p>
            <a:pPr lvl="1"/>
            <a:r>
              <a:rPr lang="es-ES" dirty="0">
                <a:hlinkClick r:id="rId3"/>
              </a:rPr>
              <a:t>carmenimelda@gmail.com</a:t>
            </a:r>
            <a:r>
              <a:rPr lang="es-ES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2212" y="2559480"/>
            <a:ext cx="4681787" cy="35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9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1. La conformación de una ciudad industrial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189" y="2634342"/>
            <a:ext cx="4459478" cy="3670767"/>
          </a:xfrm>
        </p:spPr>
        <p:txBody>
          <a:bodyPr/>
          <a:lstStyle/>
          <a:p>
            <a:r>
              <a:rPr lang="es-ES" dirty="0"/>
              <a:t>Importante centro económico del Bajío en el periodo virreinal</a:t>
            </a:r>
          </a:p>
          <a:p>
            <a:r>
              <a:rPr lang="es-ES" dirty="0"/>
              <a:t>Nodo de movilidad: descanso en el transporte de mercancías (entre otros la plata)</a:t>
            </a:r>
          </a:p>
          <a:p>
            <a:r>
              <a:rPr lang="es-ES" dirty="0"/>
              <a:t>Mesones y paraderos en el centro de Querétaro</a:t>
            </a:r>
          </a:p>
          <a:p>
            <a:r>
              <a:rPr lang="es-ES" dirty="0"/>
              <a:t>Hospitalidad por las redes familiares</a:t>
            </a:r>
          </a:p>
          <a:p>
            <a:endParaRPr lang="es-ES" dirty="0"/>
          </a:p>
        </p:txBody>
      </p:sp>
      <p:pic>
        <p:nvPicPr>
          <p:cNvPr id="4" name="Imagen 3" descr="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666" y="2956974"/>
            <a:ext cx="4419391" cy="31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9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93681"/>
            <a:ext cx="8913813" cy="914400"/>
          </a:xfrm>
        </p:spPr>
        <p:txBody>
          <a:bodyPr/>
          <a:lstStyle/>
          <a:p>
            <a:r>
              <a:rPr lang="es-ES" dirty="0"/>
              <a:t>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4424" y="1619066"/>
            <a:ext cx="7610476" cy="464726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Entre 1930 y 1976, creación de 9 hoteles, 640 habitaciones.</a:t>
            </a:r>
          </a:p>
          <a:p>
            <a:r>
              <a:rPr lang="es-ES" dirty="0"/>
              <a:t>2 de ellos fuera del CH, el </a:t>
            </a:r>
            <a:r>
              <a:rPr lang="es-ES" dirty="0" err="1"/>
              <a:t>Mirage</a:t>
            </a:r>
            <a:r>
              <a:rPr lang="es-ES" dirty="0"/>
              <a:t> y el </a:t>
            </a:r>
            <a:r>
              <a:rPr lang="es-ES" dirty="0" err="1"/>
              <a:t>Flamingo</a:t>
            </a:r>
            <a:r>
              <a:rPr lang="es-ES" dirty="0"/>
              <a:t> </a:t>
            </a:r>
            <a:r>
              <a:rPr lang="es-ES" dirty="0" err="1"/>
              <a:t>Inn</a:t>
            </a:r>
            <a:r>
              <a:rPr lang="es-ES" dirty="0"/>
              <a:t> con al mitad de los cuartos totales</a:t>
            </a:r>
          </a:p>
          <a:p>
            <a:r>
              <a:rPr lang="es-ES" dirty="0"/>
              <a:t>Son para gente que viene a comprar o de paso. NO hay turismo urbano o casi nada.</a:t>
            </a:r>
          </a:p>
          <a:p>
            <a:r>
              <a:rPr lang="es-ES" dirty="0"/>
              <a:t>Modificación de patrones de turismo a nivel mundial desde los ochenta. Turismo de corta estancia, urbano (cultural, educativo, deportivo, de negocios, de congresos, etc.)</a:t>
            </a:r>
          </a:p>
          <a:p>
            <a:r>
              <a:rPr lang="es-ES" dirty="0"/>
              <a:t>Cambio en los patrones culturales y laborales</a:t>
            </a:r>
          </a:p>
          <a:p>
            <a:r>
              <a:rPr lang="es-ES" dirty="0"/>
              <a:t>Globalización </a:t>
            </a:r>
            <a:r>
              <a:rPr lang="es-ES" dirty="0">
                <a:sym typeface="Wingdings"/>
              </a:rPr>
              <a:t> más movilidad (John </a:t>
            </a:r>
            <a:r>
              <a:rPr lang="es-ES" dirty="0" err="1">
                <a:sym typeface="Wingdings"/>
              </a:rPr>
              <a:t>Urry</a:t>
            </a:r>
            <a:r>
              <a:rPr lang="es-ES" dirty="0">
                <a:sym typeface="Wingdings"/>
              </a:rPr>
              <a:t>)</a:t>
            </a:r>
          </a:p>
          <a:p>
            <a:r>
              <a:rPr lang="es-ES" dirty="0">
                <a:sym typeface="Wingdings"/>
              </a:rPr>
              <a:t>Turismo antecesor de la globalización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485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5205"/>
            <a:ext cx="8913813" cy="99934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2. El turismo urbano fenómeno creciente en Querétaro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4424" y="1599676"/>
            <a:ext cx="7610476" cy="4666654"/>
          </a:xfrm>
        </p:spPr>
        <p:txBody>
          <a:bodyPr>
            <a:normAutofit lnSpcReduction="10000"/>
          </a:bodyPr>
          <a:lstStyle/>
          <a:p>
            <a:r>
              <a:rPr lang="es-ES" dirty="0"/>
              <a:t>CH epicentro del cambio de la economía con mayor turismo</a:t>
            </a:r>
          </a:p>
          <a:p>
            <a:r>
              <a:rPr lang="es-ES" dirty="0"/>
              <a:t>2013: 4,126 habitaciones, 37% en CH</a:t>
            </a:r>
          </a:p>
          <a:p>
            <a:r>
              <a:rPr lang="es-ES" dirty="0"/>
              <a:t>Oferta de hoteles de cadena sobre los dos ejes: Bernardo Quintana y 5 de Febrero</a:t>
            </a:r>
            <a:r>
              <a:rPr lang="es-ES" dirty="0">
                <a:sym typeface="Wingdings"/>
              </a:rPr>
              <a:t> más visibles</a:t>
            </a:r>
          </a:p>
          <a:p>
            <a:r>
              <a:rPr lang="es-ES" dirty="0">
                <a:sym typeface="Wingdings"/>
              </a:rPr>
              <a:t>En CH, hoteles integrados al paisaje urbano, tipo boutiques pero también hostales, etc.</a:t>
            </a:r>
          </a:p>
          <a:p>
            <a:r>
              <a:rPr lang="es-ES" dirty="0">
                <a:sym typeface="Wingdings"/>
              </a:rPr>
              <a:t>Las clientelas son mixtas en ambos casos con más turismo de negocio en las afueras y de ocio y de lujo en el CH</a:t>
            </a:r>
          </a:p>
          <a:p>
            <a:r>
              <a:rPr lang="es-ES" dirty="0">
                <a:sym typeface="Wingdings"/>
              </a:rPr>
              <a:t>Formación de nuevos núcleos de hotelería de cadenas en torno a </a:t>
            </a:r>
            <a:r>
              <a:rPr lang="es-ES" dirty="0" err="1">
                <a:sym typeface="Wingdings"/>
              </a:rPr>
              <a:t>Antea-Juriquilla</a:t>
            </a:r>
            <a:r>
              <a:rPr lang="es-ES" dirty="0">
                <a:sym typeface="Wingdings"/>
              </a:rPr>
              <a:t> y Estadio/Centro Sur.</a:t>
            </a:r>
          </a:p>
        </p:txBody>
      </p:sp>
    </p:spTree>
    <p:extLst>
      <p:ext uri="{BB962C8B-B14F-4D97-AF65-F5344CB8AC3E}">
        <p14:creationId xmlns:p14="http://schemas.microsoft.com/office/powerpoint/2010/main" xmlns="" val="294499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246" y="2051373"/>
            <a:ext cx="8913813" cy="914400"/>
          </a:xfrm>
        </p:spPr>
        <p:txBody>
          <a:bodyPr/>
          <a:lstStyle/>
          <a:p>
            <a:r>
              <a:rPr lang="es-ES" dirty="0"/>
              <a:t>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4424" y="2954277"/>
            <a:ext cx="7610476" cy="367076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Contraste entre fuerte crecimiento del número de establecimientos hoteleros en el CH, pero declive en su participación en el número total de cuartos.</a:t>
            </a:r>
          </a:p>
          <a:p>
            <a:r>
              <a:rPr lang="es-ES" dirty="0"/>
              <a:t>En el solo Barrio de la Cruz se pasó de 12 a 16 establecimientos de 2009 a 2015.</a:t>
            </a:r>
          </a:p>
          <a:p>
            <a:r>
              <a:rPr lang="es-ES" dirty="0"/>
              <a:t>Muy fuerte crecimiento oferta total de 2011 a 2016 que supera la demanda. </a:t>
            </a:r>
          </a:p>
          <a:p>
            <a:r>
              <a:rPr lang="es-ES" dirty="0"/>
              <a:t>Explicación crecimiento: inseguridad en lugares tradicionales de veraneo y fin de semana de los habitantes de la ZMCM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3230" y="196338"/>
            <a:ext cx="4364788" cy="18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75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Estadísticas básicas por destino 2016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0527754"/>
              </p:ext>
            </p:extLst>
          </p:nvPr>
        </p:nvGraphicFramePr>
        <p:xfrm>
          <a:off x="649510" y="2123212"/>
          <a:ext cx="7997665" cy="4517870"/>
        </p:xfrm>
        <a:graphic>
          <a:graphicData uri="http://schemas.openxmlformats.org/drawingml/2006/table">
            <a:tbl>
              <a:tblPr/>
              <a:tblGrid>
                <a:gridCol w="1629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8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8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3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8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7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38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2586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148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Cuartos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Turistas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extranjeros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Estadía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14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Destino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Disponibles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Ocupados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Ocupación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Querétaro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7,280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2,586,340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1,529,754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59.15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1,285,112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65,732 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crec.2011-16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7.58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8.46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8.44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5.63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4.12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2.56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Aguascalientes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4,618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1,449,736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946,946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56.89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643,084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52,501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crec.2011-16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3.61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0.43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11.78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8.26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6.19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10.76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4.69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Campeche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1,406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510,447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263,048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51.53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314,014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104,220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1.44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crec.2011-16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0.95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0.86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-2.55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0.73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4.26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-2.38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Guanajuato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2,999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1,094,516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459,946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42.02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817,968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16,667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1.25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crec.2011-16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1.87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2.17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4.49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2.27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11.10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0.70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-5.80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Mérida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6,636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2,421,113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1,502,719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62.07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1,262,775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259,879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1.87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crec.2011-16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4.64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7.09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2.34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3.87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10.33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0.58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Morelia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3,944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1,414,663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621,981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43.97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674,137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17,520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1.52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crec.2011-16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1.50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-0.90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-3.82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1.86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Oaxaca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5,630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2,065,323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905,359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43.84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1,061,317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85,322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1.74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crec.2011-16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1.38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1.47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3.46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1.96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3.41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0.05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0.96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Luis Potosí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4,803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1,690,811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1,160,291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68.62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915,105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79,220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2.03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crec.2011-16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9.33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6.67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5.12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15.23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3.53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Miguel Allende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1,981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707,837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312,996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44.22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448,163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47,788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1.44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crec.2011-16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3.56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4.33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9.12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4.59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13.92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23.43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-3.59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494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Zacatecas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3,066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1,123,661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606,119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53.94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629,705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24,431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1.75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2148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crec.2011-16 </a:t>
                      </a:r>
                    </a:p>
                  </a:txBody>
                  <a:tcPr marL="9756" marR="9756" marT="9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0.53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0.55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8.26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7.67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9.09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12.34 </a:t>
                      </a:r>
                    </a:p>
                  </a:txBody>
                  <a:tcPr marL="9756" marR="9756" marT="97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-0.81 </a:t>
                      </a:r>
                    </a:p>
                  </a:txBody>
                  <a:tcPr marL="9756" marR="9756" marT="9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49510" y="620480"/>
            <a:ext cx="789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Elementos de comparación entre destinos de turismo urbano-cultural</a:t>
            </a:r>
          </a:p>
        </p:txBody>
      </p:sp>
    </p:spTree>
    <p:extLst>
      <p:ext uri="{BB962C8B-B14F-4D97-AF65-F5344CB8AC3E}">
        <p14:creationId xmlns:p14="http://schemas.microsoft.com/office/powerpoint/2010/main" xmlns="" val="238864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68" y="237777"/>
            <a:ext cx="8913813" cy="914400"/>
          </a:xfrm>
        </p:spPr>
        <p:txBody>
          <a:bodyPr/>
          <a:lstStyle/>
          <a:p>
            <a:r>
              <a:rPr lang="es-ES" dirty="0"/>
              <a:t>Hoteles por categoría (2013)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8783099"/>
              </p:ext>
            </p:extLst>
          </p:nvPr>
        </p:nvGraphicFramePr>
        <p:xfrm>
          <a:off x="732735" y="1302811"/>
          <a:ext cx="7691475" cy="5599789"/>
        </p:xfrm>
        <a:graphic>
          <a:graphicData uri="http://schemas.openxmlformats.org/presentationml/2006/ole">
            <p:oleObj spid="_x0000_s2054" name="Documento" r:id="rId3" imgW="5930682" imgH="431784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7188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7951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s-ES" dirty="0"/>
              <a:t>Caracterización de los hoteles (2013)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7965599"/>
              </p:ext>
            </p:extLst>
          </p:nvPr>
        </p:nvGraphicFramePr>
        <p:xfrm>
          <a:off x="756142" y="1300648"/>
          <a:ext cx="7725803" cy="5068966"/>
        </p:xfrm>
        <a:graphic>
          <a:graphicData uri="http://schemas.openxmlformats.org/presentationml/2006/ole">
            <p:oleObj spid="_x0000_s1031" name="Documento" r:id="rId3" imgW="5613193" imgH="368286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1827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0391"/>
            <a:ext cx="8913813" cy="914400"/>
          </a:xfrm>
        </p:spPr>
        <p:txBody>
          <a:bodyPr/>
          <a:lstStyle/>
          <a:p>
            <a:r>
              <a:rPr lang="es-ES" dirty="0"/>
              <a:t>Empleo generado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3334462"/>
              </p:ext>
            </p:extLst>
          </p:nvPr>
        </p:nvGraphicFramePr>
        <p:xfrm>
          <a:off x="0" y="1437166"/>
          <a:ext cx="9144000" cy="5187656"/>
        </p:xfrm>
        <a:graphic>
          <a:graphicData uri="http://schemas.openxmlformats.org/presentationml/2006/ole">
            <p:oleObj spid="_x0000_s3078" name="Documento" r:id="rId3" imgW="5752888" imgH="32637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5516494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ció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821</Words>
  <Application>Microsoft Office PowerPoint</Application>
  <PresentationFormat>Presentación en pantalla (4:3)</PresentationFormat>
  <Paragraphs>230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Percepción</vt:lpstr>
      <vt:lpstr>Documento</vt:lpstr>
      <vt:lpstr> LA NUEVA ECONOMÍA TURÍSTICA EN EL CENTRO HISTÓRICO DE QUERÉTARO </vt:lpstr>
      <vt:lpstr>1. La conformación de una ciudad industrial</vt:lpstr>
      <vt:lpstr>…</vt:lpstr>
      <vt:lpstr>2. El turismo urbano fenómeno creciente en Querétaro</vt:lpstr>
      <vt:lpstr>…</vt:lpstr>
      <vt:lpstr>Estadísticas básicas por destino 2016</vt:lpstr>
      <vt:lpstr>Hoteles por categoría (2013)</vt:lpstr>
      <vt:lpstr>Caracterización de los hoteles (2013)</vt:lpstr>
      <vt:lpstr>Empleo generado</vt:lpstr>
      <vt:lpstr>Localización de los hoteles en el Centre Histórico de Querétaro 2013</vt:lpstr>
      <vt:lpstr>Consideraciones finales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UAQ uaq</dc:creator>
  <cp:lastModifiedBy>ziccardia</cp:lastModifiedBy>
  <cp:revision>8</cp:revision>
  <cp:lastPrinted>2017-09-17T01:37:04Z</cp:lastPrinted>
  <dcterms:created xsi:type="dcterms:W3CDTF">2017-09-17T01:35:49Z</dcterms:created>
  <dcterms:modified xsi:type="dcterms:W3CDTF">2017-10-11T18:57:53Z</dcterms:modified>
</cp:coreProperties>
</file>